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62" r:id="rId5"/>
    <p:sldId id="259" r:id="rId6"/>
    <p:sldId id="263" r:id="rId7"/>
    <p:sldId id="266" r:id="rId8"/>
    <p:sldId id="264" r:id="rId9"/>
    <p:sldId id="265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6F9CE7D-DB54-4B44-97CF-F715BDA8B9A8}" type="datetimeFigureOut">
              <a:rPr lang="en-US" smtClean="0"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A7DA8D-00F5-46D0-8A8D-D266F6EF78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15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deanguitars.com/userpics/lib5/horse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USU Baru Bingit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957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362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ookman Old Style" pitchFamily="18" charset="0"/>
              </a:rPr>
              <a:t>MERAJUT </a:t>
            </a:r>
            <a:r>
              <a:rPr lang="en-US" sz="2400" b="1" dirty="0" smtClean="0">
                <a:latin typeface="Bookman Old Style" pitchFamily="18" charset="0"/>
              </a:rPr>
              <a:t>KEBERSAMAAN MEWUJUDKAN </a:t>
            </a:r>
            <a:r>
              <a:rPr lang="en-US" sz="2400" b="1" dirty="0">
                <a:latin typeface="Bookman Old Style" pitchFamily="18" charset="0"/>
              </a:rPr>
              <a:t>USU SEBAGAI UNIVERSITAS NASIONAL TERKEMUKA DENGAN AKREDITASI TERTINGGI DAN MERINTIS PENGAKUAN INTERNASIONAL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930914"/>
            <a:ext cx="7305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Pra-Musrembang</a:t>
            </a:r>
            <a:r>
              <a:rPr lang="en-US" sz="2000" b="1" dirty="0" smtClean="0"/>
              <a:t> </a:t>
            </a:r>
            <a:r>
              <a:rPr lang="en-US" sz="2000" b="1" dirty="0"/>
              <a:t>USU T.A. 2019</a:t>
            </a:r>
            <a:endParaRPr lang="en-US" sz="2000" dirty="0"/>
          </a:p>
          <a:p>
            <a:r>
              <a:rPr lang="en-US" sz="2000" b="1" dirty="0" err="1"/>
              <a:t>Sabtu</a:t>
            </a:r>
            <a:r>
              <a:rPr lang="en-US" sz="2000" b="1" dirty="0"/>
              <a:t>, 12 Mei 2018, </a:t>
            </a:r>
            <a:r>
              <a:rPr lang="en-US" sz="2000" b="1" dirty="0" err="1"/>
              <a:t>Kebun</a:t>
            </a:r>
            <a:r>
              <a:rPr lang="en-US" sz="2000" b="1" dirty="0"/>
              <a:t> </a:t>
            </a:r>
            <a:r>
              <a:rPr lang="en-US" sz="2000" b="1" dirty="0" err="1"/>
              <a:t>Percobaan</a:t>
            </a:r>
            <a:r>
              <a:rPr lang="en-US" sz="2000" b="1" dirty="0"/>
              <a:t> USU </a:t>
            </a:r>
            <a:r>
              <a:rPr lang="en-US" sz="2000" b="1" dirty="0" err="1"/>
              <a:t>Tambunan</a:t>
            </a:r>
            <a:r>
              <a:rPr lang="en-US" sz="2000" b="1" dirty="0"/>
              <a:t> A, </a:t>
            </a:r>
            <a:r>
              <a:rPr lang="en-US" sz="2000" b="1" dirty="0" err="1"/>
              <a:t>Langkat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366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Bookman Old Style" pitchFamily="18" charset="0"/>
              </a:rPr>
              <a:t>Senat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Akademik</a:t>
            </a:r>
            <a:r>
              <a:rPr lang="en-US" sz="2400" b="1" dirty="0">
                <a:latin typeface="Bookman Old Style" pitchFamily="18" charset="0"/>
              </a:rPr>
              <a:t> USU 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gether we 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0845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9685" y="3167390"/>
            <a:ext cx="614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Bookman Old Style" pitchFamily="18" charset="0"/>
              </a:rPr>
              <a:t>Universitas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b="1" dirty="0" err="1">
                <a:latin typeface="Bookman Old Style" pitchFamily="18" charset="0"/>
              </a:rPr>
              <a:t>Nasional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b="1" dirty="0" err="1">
                <a:latin typeface="Bookman Old Style" pitchFamily="18" charset="0"/>
              </a:rPr>
              <a:t>terkemuka</a:t>
            </a:r>
            <a:endParaRPr lang="en-US" sz="2800" dirty="0"/>
          </a:p>
        </p:txBody>
      </p:sp>
      <p:pic>
        <p:nvPicPr>
          <p:cNvPr id="3" name="Picture 2" descr="Logo USU Baru Bingit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84" y="1828800"/>
            <a:ext cx="1197033" cy="11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1295400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Data </a:t>
            </a:r>
            <a:r>
              <a:rPr lang="en-US" sz="2400" b="1" dirty="0" err="1" smtClean="0">
                <a:latin typeface="Bookman Old Style" pitchFamily="18" charset="0"/>
              </a:rPr>
              <a:t>akreditasi</a:t>
            </a:r>
            <a:r>
              <a:rPr lang="en-US" sz="2400" b="1" dirty="0" smtClean="0">
                <a:latin typeface="Bookman Old Style" pitchFamily="18" charset="0"/>
              </a:rPr>
              <a:t> BAN </a:t>
            </a:r>
            <a:r>
              <a:rPr lang="en-US" sz="2400" b="1" dirty="0" err="1" smtClean="0">
                <a:latin typeface="Bookman Old Style" pitchFamily="18" charset="0"/>
              </a:rPr>
              <a:t>tahun</a:t>
            </a:r>
            <a:r>
              <a:rPr lang="en-US" sz="2400" b="1" dirty="0" smtClean="0">
                <a:latin typeface="Bookman Old Style" pitchFamily="18" charset="0"/>
              </a:rPr>
              <a:t> 2015 </a:t>
            </a:r>
          </a:p>
          <a:p>
            <a:pPr algn="ctr"/>
            <a:r>
              <a:rPr lang="en-US" sz="2000" b="1" dirty="0" smtClean="0">
                <a:latin typeface="Bookman Old Style" pitchFamily="18" charset="0"/>
              </a:rPr>
              <a:t>(25 </a:t>
            </a:r>
            <a:r>
              <a:rPr lang="en-US" sz="2000" b="1" dirty="0" err="1" smtClean="0">
                <a:latin typeface="Bookman Old Style" pitchFamily="18" charset="0"/>
              </a:rPr>
              <a:t>juli</a:t>
            </a:r>
            <a:r>
              <a:rPr lang="en-US" sz="2000" b="1" dirty="0" smtClean="0">
                <a:latin typeface="Bookman Old Style" pitchFamily="18" charset="0"/>
              </a:rPr>
              <a:t> 2015)</a:t>
            </a:r>
            <a:endParaRPr lang="en-US" sz="2000" b="1" dirty="0">
              <a:latin typeface="Bookman Old Style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24281"/>
              </p:ext>
            </p:extLst>
          </p:nvPr>
        </p:nvGraphicFramePr>
        <p:xfrm>
          <a:off x="533398" y="2202597"/>
          <a:ext cx="8001002" cy="3246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2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2000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PTN BH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PTN BH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ITB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UGM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IPB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UNAIR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UNAND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UNHAS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s://banpt.or.id/images/logob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66700"/>
            <a:ext cx="1190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219200" y="3070702"/>
            <a:ext cx="7239000" cy="732095"/>
            <a:chOff x="1219200" y="3124200"/>
            <a:chExt cx="7239000" cy="732095"/>
          </a:xfrm>
        </p:grpSpPr>
        <p:pic>
          <p:nvPicPr>
            <p:cNvPr id="5" name="Picture 36" descr="Image result for logo unha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730" y="3124200"/>
              <a:ext cx="646470" cy="73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Berkas:UI Logo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859" y="3185446"/>
              <a:ext cx="623818" cy="623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logo ug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95" y="3158944"/>
              <a:ext cx="657205" cy="67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342" y="3175886"/>
              <a:ext cx="642938" cy="642938"/>
            </a:xfrm>
            <a:prstGeom prst="rect">
              <a:avLst/>
            </a:prstGeom>
          </p:spPr>
        </p:pic>
        <p:pic>
          <p:nvPicPr>
            <p:cNvPr id="20" name="Picture 19" descr="Image result for logo up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424" y="3190116"/>
              <a:ext cx="621376" cy="63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fairuzelsaid.files.wordpress.com/2010/03/logoitb1920px600jpg.jpg?w=58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152149"/>
              <a:ext cx="690413" cy="6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Logo USU Baru Bingits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643" y="3195165"/>
              <a:ext cx="626157" cy="62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Image result for logo unai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224" y="3156598"/>
              <a:ext cx="681514" cy="68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logo una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953" y="3156598"/>
              <a:ext cx="547619" cy="69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77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6858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Bookman Old Style" pitchFamily="18" charset="0"/>
              </a:rPr>
              <a:t>Kesimpulan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rekomendasi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Bookman Old Style" pitchFamily="18" charset="0"/>
              </a:rPr>
              <a:t>Senat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Akademik</a:t>
            </a:r>
            <a:r>
              <a:rPr lang="en-US" sz="2400" b="1" dirty="0" smtClean="0">
                <a:latin typeface="Bookman Old Style" pitchFamily="18" charset="0"/>
              </a:rPr>
              <a:t> USU </a:t>
            </a:r>
            <a:r>
              <a:rPr lang="en-US" sz="2400" b="1" dirty="0" err="1">
                <a:latin typeface="Bookman Old Style" pitchFamily="18" charset="0"/>
              </a:rPr>
              <a:t>tentang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1655088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Institusi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Program </a:t>
            </a:r>
            <a:r>
              <a:rPr lang="en-US" sz="2000" b="1" dirty="0" err="1">
                <a:latin typeface="Bookman Old Style" pitchFamily="18" charset="0"/>
              </a:rPr>
              <a:t>Studi</a:t>
            </a:r>
            <a:r>
              <a:rPr lang="en-US" sz="2000" b="1" dirty="0">
                <a:latin typeface="Bookman Old Style" pitchFamily="18" charset="0"/>
              </a:rPr>
              <a:t> USU </a:t>
            </a:r>
            <a:r>
              <a:rPr lang="en-US" sz="2000" b="1" dirty="0" err="1">
                <a:latin typeface="Bookman Old Style" pitchFamily="18" charset="0"/>
              </a:rPr>
              <a:t>pada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saat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ini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berada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dalam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kondisi</a:t>
            </a:r>
            <a:r>
              <a:rPr lang="en-US" sz="2000" b="1" dirty="0">
                <a:latin typeface="Bookman Old Style" pitchFamily="18" charset="0"/>
              </a:rPr>
              <a:t> yang </a:t>
            </a:r>
            <a:r>
              <a:rPr lang="en-US" sz="2000" b="1" dirty="0" err="1">
                <a:latin typeface="Bookman Old Style" pitchFamily="18" charset="0"/>
              </a:rPr>
              <a:t>sangat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kritis</a:t>
            </a:r>
            <a:r>
              <a:rPr lang="en-US" sz="2000" b="1" dirty="0">
                <a:latin typeface="Bookman Old Style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latin typeface="Bookman Old Style" pitchFamily="18" charset="0"/>
              </a:rPr>
              <a:t>Program </a:t>
            </a:r>
            <a:r>
              <a:rPr lang="en-US" sz="2000" b="1" dirty="0" err="1">
                <a:latin typeface="Bookman Old Style" pitchFamily="18" charset="0"/>
              </a:rPr>
              <a:t>percepatan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perbaikan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harus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dijadikan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prioritas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utama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dalam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kegiatan</a:t>
            </a:r>
            <a:r>
              <a:rPr lang="en-US" sz="2000" b="1" dirty="0">
                <a:latin typeface="Bookman Old Style" pitchFamily="18" charset="0"/>
              </a:rPr>
              <a:t> USU;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 err="1">
                <a:latin typeface="Bookman Old Style" pitchFamily="18" charset="0"/>
              </a:rPr>
              <a:t>Untuk</a:t>
            </a:r>
            <a:r>
              <a:rPr lang="en-US" sz="2000" b="1" dirty="0">
                <a:latin typeface="Bookman Old Style" pitchFamily="18" charset="0"/>
              </a:rPr>
              <a:t> Program </a:t>
            </a:r>
            <a:r>
              <a:rPr lang="en-US" sz="2000" b="1" dirty="0" err="1">
                <a:latin typeface="Bookman Old Style" pitchFamily="18" charset="0"/>
              </a:rPr>
              <a:t>percepatan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perbaikan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USU </a:t>
            </a:r>
            <a:r>
              <a:rPr lang="en-US" sz="2000" b="1" dirty="0" err="1">
                <a:latin typeface="Bookman Old Style" pitchFamily="18" charset="0"/>
              </a:rPr>
              <a:t>perlu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segera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dibentuk</a:t>
            </a:r>
            <a:r>
              <a:rPr lang="en-US" sz="2000" b="1" dirty="0">
                <a:latin typeface="Bookman Old Style" pitchFamily="18" charset="0"/>
              </a:rPr>
              <a:t> unit yang </a:t>
            </a:r>
            <a:r>
              <a:rPr lang="en-US" sz="2000" b="1" dirty="0" err="1">
                <a:latin typeface="Bookman Old Style" pitchFamily="18" charset="0"/>
              </a:rPr>
              <a:t>bertanggung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jawab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merencanakan</a:t>
            </a:r>
            <a:r>
              <a:rPr lang="en-US" sz="2000" b="1" dirty="0">
                <a:latin typeface="Bookman Old Style" pitchFamily="18" charset="0"/>
              </a:rPr>
              <a:t>, </a:t>
            </a:r>
            <a:r>
              <a:rPr lang="en-US" sz="2000" b="1" dirty="0" err="1">
                <a:latin typeface="Bookman Old Style" pitchFamily="18" charset="0"/>
              </a:rPr>
              <a:t>mengkoordinasikan</a:t>
            </a:r>
            <a:r>
              <a:rPr lang="en-US" sz="2000" b="1" dirty="0">
                <a:latin typeface="Bookman Old Style" pitchFamily="18" charset="0"/>
              </a:rPr>
              <a:t>, </a:t>
            </a:r>
            <a:r>
              <a:rPr lang="en-US" sz="2000" b="1" dirty="0" err="1">
                <a:latin typeface="Bookman Old Style" pitchFamily="18" charset="0"/>
              </a:rPr>
              <a:t>mendampingi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mengawasi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pelaksanaannya</a:t>
            </a:r>
            <a:r>
              <a:rPr lang="en-US" sz="2000" b="1" dirty="0">
                <a:latin typeface="Bookman Old Style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latin typeface="Bookman Old Style" pitchFamily="18" charset="0"/>
              </a:rPr>
              <a:t>USU </a:t>
            </a:r>
            <a:r>
              <a:rPr lang="en-US" sz="2000" b="1" dirty="0" err="1">
                <a:latin typeface="Bookman Old Style" pitchFamily="18" charset="0"/>
              </a:rPr>
              <a:t>harus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mengalokasikan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anggaran</a:t>
            </a:r>
            <a:r>
              <a:rPr lang="en-US" sz="2000" b="1" dirty="0">
                <a:latin typeface="Bookman Old Style" pitchFamily="18" charset="0"/>
              </a:rPr>
              <a:t> yang </a:t>
            </a:r>
            <a:r>
              <a:rPr lang="en-US" sz="2000" b="1" dirty="0" err="1">
                <a:latin typeface="Bookman Old Style" pitchFamily="18" charset="0"/>
              </a:rPr>
              <a:t>cukup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untuk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melaksanakan</a:t>
            </a:r>
            <a:r>
              <a:rPr lang="en-US" sz="2000" b="1" dirty="0">
                <a:latin typeface="Bookman Old Style" pitchFamily="18" charset="0"/>
              </a:rPr>
              <a:t> Program </a:t>
            </a:r>
            <a:r>
              <a:rPr lang="en-US" sz="2000" b="1" dirty="0" err="1">
                <a:latin typeface="Bookman Old Style" pitchFamily="18" charset="0"/>
              </a:rPr>
              <a:t>percepatan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perbaikan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dalam</a:t>
            </a:r>
            <a:r>
              <a:rPr lang="en-US" sz="2000" b="1" dirty="0">
                <a:latin typeface="Bookman Old Style" pitchFamily="18" charset="0"/>
              </a:rPr>
              <a:t> RKAT </a:t>
            </a:r>
            <a:r>
              <a:rPr lang="en-US" sz="2000" b="1" dirty="0" err="1">
                <a:latin typeface="Bookman Old Style" pitchFamily="18" charset="0"/>
              </a:rPr>
              <a:t>setiap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tahunnya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dimulai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dengan</a:t>
            </a:r>
            <a:r>
              <a:rPr lang="en-US" sz="2000" b="1" dirty="0">
                <a:latin typeface="Bookman Old Style" pitchFamily="18" charset="0"/>
              </a:rPr>
              <a:t> RKAT </a:t>
            </a:r>
            <a:r>
              <a:rPr lang="en-US" sz="2000" b="1" dirty="0" err="1">
                <a:latin typeface="Bookman Old Style" pitchFamily="18" charset="0"/>
              </a:rPr>
              <a:t>tahun</a:t>
            </a:r>
            <a:r>
              <a:rPr lang="en-US" sz="2000" b="1" dirty="0">
                <a:latin typeface="Bookman Old Style" pitchFamily="18" charset="0"/>
              </a:rPr>
              <a:t> 2015;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 err="1">
                <a:latin typeface="Bookman Old Style" pitchFamily="18" charset="0"/>
              </a:rPr>
              <a:t>Perlu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dibentuk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pangkalan</a:t>
            </a:r>
            <a:r>
              <a:rPr lang="en-US" sz="2000" b="1" dirty="0">
                <a:latin typeface="Bookman Old Style" pitchFamily="18" charset="0"/>
              </a:rPr>
              <a:t> data di </a:t>
            </a:r>
            <a:r>
              <a:rPr lang="en-US" sz="2000" b="1" dirty="0" err="1">
                <a:latin typeface="Bookman Old Style" pitchFamily="18" charset="0"/>
              </a:rPr>
              <a:t>setiap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fakultas</a:t>
            </a:r>
            <a:r>
              <a:rPr lang="en-US" sz="2000" b="1" dirty="0">
                <a:latin typeface="Bookman Old Style" pitchFamily="18" charset="0"/>
              </a:rPr>
              <a:t>/</a:t>
            </a:r>
            <a:r>
              <a:rPr lang="en-US" sz="2000" b="1" dirty="0" err="1">
                <a:latin typeface="Bookman Old Style" pitchFamily="18" charset="0"/>
              </a:rPr>
              <a:t>prodi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untuk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mendukung</a:t>
            </a:r>
            <a:r>
              <a:rPr lang="en-US" sz="2000" b="1" dirty="0">
                <a:latin typeface="Bookman Old Style" pitchFamily="18" charset="0"/>
              </a:rPr>
              <a:t> Program </a:t>
            </a:r>
            <a:r>
              <a:rPr lang="en-US" sz="2000" b="1" dirty="0" err="1">
                <a:latin typeface="Bookman Old Style" pitchFamily="18" charset="0"/>
              </a:rPr>
              <a:t>percepatan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perbaikan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 smtClean="0">
                <a:latin typeface="Bookman Old Style" pitchFamily="18" charset="0"/>
              </a:rPr>
              <a:t>;</a:t>
            </a:r>
            <a:endParaRPr lang="en-US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6858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Bookman Old Style" pitchFamily="18" charset="0"/>
              </a:rPr>
              <a:t>Kesimpulan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rekomendasi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Bookman Old Style" pitchFamily="18" charset="0"/>
              </a:rPr>
              <a:t>Senat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Akademik</a:t>
            </a:r>
            <a:r>
              <a:rPr lang="en-US" sz="2400" b="1" dirty="0" smtClean="0">
                <a:latin typeface="Bookman Old Style" pitchFamily="18" charset="0"/>
              </a:rPr>
              <a:t> USU </a:t>
            </a:r>
            <a:r>
              <a:rPr lang="en-US" sz="2400" b="1" dirty="0" err="1">
                <a:latin typeface="Bookman Old Style" pitchFamily="18" charset="0"/>
              </a:rPr>
              <a:t>tentang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1655088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sz="2000" b="1" dirty="0" err="1" smtClean="0">
                <a:latin typeface="Bookman Old Style" pitchFamily="18" charset="0"/>
              </a:rPr>
              <a:t>Dalam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pelaksanaan</a:t>
            </a:r>
            <a:r>
              <a:rPr lang="en-US" sz="2000" b="1" dirty="0">
                <a:latin typeface="Bookman Old Style" pitchFamily="18" charset="0"/>
              </a:rPr>
              <a:t> Program </a:t>
            </a:r>
            <a:r>
              <a:rPr lang="en-US" sz="2000" b="1" dirty="0" err="1">
                <a:latin typeface="Bookman Old Style" pitchFamily="18" charset="0"/>
              </a:rPr>
              <a:t>percepatan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perbaikan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perlu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diperhatikan</a:t>
            </a:r>
            <a:r>
              <a:rPr lang="en-US" sz="2000" b="1" dirty="0">
                <a:latin typeface="Bookman Old Style" pitchFamily="18" charset="0"/>
              </a:rPr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Mendahulukan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prodi</a:t>
            </a:r>
            <a:r>
              <a:rPr lang="en-US" sz="2000" b="1" dirty="0">
                <a:latin typeface="Bookman Old Style" pitchFamily="18" charset="0"/>
              </a:rPr>
              <a:t> USU yang </a:t>
            </a:r>
            <a:r>
              <a:rPr lang="en-US" sz="2000" b="1" dirty="0" err="1">
                <a:latin typeface="Bookman Old Style" pitchFamily="18" charset="0"/>
              </a:rPr>
              <a:t>telah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kadaluarsa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dan</a:t>
            </a:r>
            <a:r>
              <a:rPr lang="en-US" sz="2000" b="1" dirty="0">
                <a:latin typeface="Bookman Old Style" pitchFamily="18" charset="0"/>
              </a:rPr>
              <a:t> yang </a:t>
            </a:r>
            <a:r>
              <a:rPr lang="en-US" sz="2000" b="1" dirty="0" err="1">
                <a:latin typeface="Bookman Old Style" pitchFamily="18" charset="0"/>
              </a:rPr>
              <a:t>akan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kadaluarsa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dalam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waktu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dekat</a:t>
            </a:r>
            <a:r>
              <a:rPr lang="en-US" sz="2000" b="1" dirty="0">
                <a:latin typeface="Bookman Old Style" pitchFamily="18" charset="0"/>
              </a:rPr>
              <a:t>;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Mengutamakan</a:t>
            </a:r>
            <a:r>
              <a:rPr lang="en-US" sz="2000" b="1" dirty="0">
                <a:latin typeface="Bookman Old Style" pitchFamily="18" charset="0"/>
              </a:rPr>
              <a:t> re-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prodi</a:t>
            </a:r>
            <a:r>
              <a:rPr lang="en-US" sz="2000" b="1" dirty="0">
                <a:latin typeface="Bookman Old Style" pitchFamily="18" charset="0"/>
              </a:rPr>
              <a:t> yang </a:t>
            </a:r>
            <a:r>
              <a:rPr lang="en-US" sz="2000" b="1" dirty="0" err="1">
                <a:latin typeface="Bookman Old Style" pitchFamily="18" charset="0"/>
              </a:rPr>
              <a:t>berpotensi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mencapai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nilai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A;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Mengkonsentrasikan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perbaikan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pencapaian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terhadap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standar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yang </a:t>
            </a:r>
            <a:r>
              <a:rPr lang="en-US" sz="2000" b="1" dirty="0" err="1">
                <a:latin typeface="Bookman Old Style" pitchFamily="18" charset="0"/>
              </a:rPr>
              <a:t>dapat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memberikan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konstribusi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besar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dalam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peningkatan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nilai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7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74838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>
                <a:latin typeface="Bookman Old Style" pitchFamily="18" charset="0"/>
              </a:rPr>
              <a:t>Rekomendasi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mendapat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respon</a:t>
            </a:r>
            <a:r>
              <a:rPr lang="en-US" sz="2400" b="1" dirty="0">
                <a:latin typeface="Bookman Old Style" pitchFamily="18" charset="0"/>
              </a:rPr>
              <a:t> yang </a:t>
            </a:r>
            <a:r>
              <a:rPr lang="en-US" sz="2400" b="1" dirty="0" err="1">
                <a:latin typeface="Bookman Old Style" pitchFamily="18" charset="0"/>
              </a:rPr>
              <a:t>adekuat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dari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Rektorat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sebagai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pengelola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operasional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utama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universitas</a:t>
            </a:r>
            <a:r>
              <a:rPr lang="en-US" sz="2400" b="1" dirty="0">
                <a:latin typeface="Bookman Old Style" pitchFamily="18" charset="0"/>
              </a:rPr>
              <a:t>. </a:t>
            </a:r>
            <a:endParaRPr lang="en-US" sz="2400" b="1" dirty="0" smtClean="0">
              <a:latin typeface="Bookman Old Style" pitchFamily="18" charset="0"/>
            </a:endParaRPr>
          </a:p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Pada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akhir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tahun</a:t>
            </a:r>
            <a:r>
              <a:rPr lang="en-US" sz="2400" b="1" dirty="0">
                <a:latin typeface="Bookman Old Style" pitchFamily="18" charset="0"/>
              </a:rPr>
              <a:t> 2017, USU </a:t>
            </a:r>
            <a:r>
              <a:rPr lang="en-US" sz="2400" b="1" dirty="0" err="1">
                <a:latin typeface="Bookman Old Style" pitchFamily="18" charset="0"/>
              </a:rPr>
              <a:t>berhasil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meningkatkan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jumlah</a:t>
            </a:r>
            <a:r>
              <a:rPr lang="en-US" sz="2400" b="1" dirty="0">
                <a:latin typeface="Bookman Old Style" pitchFamily="18" charset="0"/>
              </a:rPr>
              <a:t> PS </a:t>
            </a:r>
            <a:r>
              <a:rPr lang="en-US" sz="2400" b="1" dirty="0" err="1">
                <a:latin typeface="Bookman Old Style" pitchFamily="18" charset="0"/>
              </a:rPr>
              <a:t>dengan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peringkat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A </a:t>
            </a:r>
            <a:r>
              <a:rPr lang="en-US" sz="2400" b="1" dirty="0" err="1">
                <a:latin typeface="Bookman Old Style" pitchFamily="18" charset="0"/>
              </a:rPr>
              <a:t>menjadi</a:t>
            </a:r>
            <a:r>
              <a:rPr lang="en-US" sz="2400" b="1" dirty="0">
                <a:latin typeface="Bookman Old Style" pitchFamily="18" charset="0"/>
              </a:rPr>
              <a:t> 35 %.</a:t>
            </a:r>
          </a:p>
        </p:txBody>
      </p:sp>
    </p:spTree>
    <p:extLst>
      <p:ext uri="{BB962C8B-B14F-4D97-AF65-F5344CB8AC3E}">
        <p14:creationId xmlns:p14="http://schemas.microsoft.com/office/powerpoint/2010/main" val="29534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05506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>
                <a:latin typeface="Bookman Old Style" pitchFamily="18" charset="0"/>
              </a:rPr>
              <a:t>Capaian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berdampak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positif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terhadap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institusi</a:t>
            </a:r>
            <a:r>
              <a:rPr lang="en-US" sz="2400" b="1" dirty="0">
                <a:latin typeface="Bookman Old Style" pitchFamily="18" charset="0"/>
              </a:rPr>
              <a:t>. </a:t>
            </a:r>
            <a:endParaRPr lang="en-US" sz="2400" b="1" dirty="0" smtClean="0">
              <a:latin typeface="Bookman Old Style" pitchFamily="18" charset="0"/>
            </a:endParaRPr>
          </a:p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Pada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tanggal</a:t>
            </a:r>
            <a:r>
              <a:rPr lang="en-US" sz="2400" b="1" dirty="0">
                <a:latin typeface="Bookman Old Style" pitchFamily="18" charset="0"/>
              </a:rPr>
              <a:t> 27 </a:t>
            </a:r>
            <a:r>
              <a:rPr lang="en-US" sz="2400" b="1" dirty="0" err="1">
                <a:latin typeface="Bookman Old Style" pitchFamily="18" charset="0"/>
              </a:rPr>
              <a:t>Februari</a:t>
            </a:r>
            <a:r>
              <a:rPr lang="en-US" sz="2400" b="1" dirty="0">
                <a:latin typeface="Bookman Old Style" pitchFamily="18" charset="0"/>
              </a:rPr>
              <a:t> 2018, USU </a:t>
            </a:r>
            <a:r>
              <a:rPr lang="en-US" sz="2400" b="1" dirty="0" err="1">
                <a:latin typeface="Bookman Old Style" pitchFamily="18" charset="0"/>
              </a:rPr>
              <a:t>ditetapkan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meraih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A </a:t>
            </a:r>
            <a:r>
              <a:rPr lang="en-US" sz="2400" b="1" dirty="0" err="1">
                <a:latin typeface="Bookman Old Style" pitchFamily="18" charset="0"/>
              </a:rPr>
              <a:t>dengan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nilai</a:t>
            </a:r>
            <a:r>
              <a:rPr lang="en-US" sz="2400" b="1" dirty="0">
                <a:latin typeface="Bookman Old Style" pitchFamily="18" charset="0"/>
              </a:rPr>
              <a:t> 365. </a:t>
            </a:r>
            <a:endParaRPr lang="en-US" sz="2400" b="1" dirty="0" smtClean="0">
              <a:latin typeface="Bookman Old Style" pitchFamily="18" charset="0"/>
            </a:endParaRPr>
          </a:p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Namun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disadari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sepenuhnya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bahwa</a:t>
            </a:r>
            <a:r>
              <a:rPr lang="en-US" sz="2400" b="1" dirty="0">
                <a:latin typeface="Bookman Old Style" pitchFamily="18" charset="0"/>
              </a:rPr>
              <a:t> USU </a:t>
            </a:r>
            <a:r>
              <a:rPr lang="en-US" sz="2400" b="1" dirty="0" err="1">
                <a:latin typeface="Bookman Old Style" pitchFamily="18" charset="0"/>
              </a:rPr>
              <a:t>belum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termasuk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dalam</a:t>
            </a:r>
            <a:r>
              <a:rPr lang="en-US" sz="2400" b="1" dirty="0">
                <a:latin typeface="Bookman Old Style" pitchFamily="18" charset="0"/>
              </a:rPr>
              <a:t> 10 </a:t>
            </a:r>
            <a:r>
              <a:rPr lang="en-US" sz="2400" b="1" dirty="0" err="1">
                <a:latin typeface="Bookman Old Style" pitchFamily="18" charset="0"/>
              </a:rPr>
              <a:t>besar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peringkat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Universitas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Nasional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terkemuka</a:t>
            </a:r>
            <a:r>
              <a:rPr lang="en-US" sz="2400" b="1" dirty="0">
                <a:latin typeface="Bookman Old Style" pitchFamily="18" charset="0"/>
              </a:rPr>
              <a:t> di Indonesia.</a:t>
            </a:r>
          </a:p>
        </p:txBody>
      </p:sp>
    </p:spTree>
    <p:extLst>
      <p:ext uri="{BB962C8B-B14F-4D97-AF65-F5344CB8AC3E}">
        <p14:creationId xmlns:p14="http://schemas.microsoft.com/office/powerpoint/2010/main" val="6236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115" y="685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Bookman Old Style" pitchFamily="18" charset="0"/>
              </a:rPr>
              <a:t>Berdasarkan</a:t>
            </a:r>
            <a:r>
              <a:rPr lang="en-US" sz="2400" b="1" dirty="0">
                <a:latin typeface="Bookman Old Style" pitchFamily="18" charset="0"/>
              </a:rPr>
              <a:t> data </a:t>
            </a:r>
            <a:r>
              <a:rPr lang="en-US" sz="2400" b="1" dirty="0" smtClean="0">
                <a:latin typeface="Bookman Old Style" pitchFamily="18" charset="0"/>
              </a:rPr>
              <a:t>BAN April </a:t>
            </a:r>
            <a:r>
              <a:rPr lang="en-US" sz="2400" b="1" dirty="0">
                <a:latin typeface="Bookman Old Style" pitchFamily="18" charset="0"/>
              </a:rPr>
              <a:t>2017, </a:t>
            </a:r>
            <a:r>
              <a:rPr lang="en-US" sz="2400" b="1" dirty="0" err="1" smtClean="0">
                <a:latin typeface="Bookman Old Style" pitchFamily="18" charset="0"/>
              </a:rPr>
              <a:t>terdapat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Universitas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Nasional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dengan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A yang </a:t>
            </a:r>
            <a:r>
              <a:rPr lang="en-US" sz="2400" b="1" dirty="0" err="1">
                <a:latin typeface="Bookman Old Style" pitchFamily="18" charset="0"/>
              </a:rPr>
              <a:t>masuk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dalam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peringkat</a:t>
            </a:r>
            <a:r>
              <a:rPr lang="en-US" sz="2400" b="1" dirty="0">
                <a:latin typeface="Bookman Old Style" pitchFamily="18" charset="0"/>
              </a:rPr>
              <a:t> 10 </a:t>
            </a:r>
            <a:r>
              <a:rPr lang="en-US" sz="2400" b="1" dirty="0" err="1" smtClean="0">
                <a:latin typeface="Bookman Old Style" pitchFamily="18" charset="0"/>
              </a:rPr>
              <a:t>besar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>
                <a:latin typeface="Bookman Old Style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1650" y="2895600"/>
            <a:ext cx="5600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Gadjah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Mada</a:t>
            </a:r>
            <a:r>
              <a:rPr lang="en-US" sz="2200" b="1" dirty="0">
                <a:latin typeface="Bookman Old Style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Indonesia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Intitut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Teknologi</a:t>
            </a:r>
            <a:r>
              <a:rPr lang="en-US" sz="2200" b="1" dirty="0">
                <a:latin typeface="Bookman Old Style" pitchFamily="18" charset="0"/>
              </a:rPr>
              <a:t> Bandung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Pendidikan</a:t>
            </a:r>
            <a:r>
              <a:rPr lang="en-US" sz="2200" b="1" dirty="0">
                <a:latin typeface="Bookman Old Style" pitchFamily="18" charset="0"/>
              </a:rPr>
              <a:t> Indonesia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Hasanuddin</a:t>
            </a:r>
            <a:r>
              <a:rPr lang="en-US" sz="2200" b="1" dirty="0">
                <a:latin typeface="Bookman Old Style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Institut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Pertanian</a:t>
            </a:r>
            <a:r>
              <a:rPr lang="en-US" sz="2200" b="1" dirty="0">
                <a:latin typeface="Bookman Old Style" pitchFamily="18" charset="0"/>
              </a:rPr>
              <a:t> Bogor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Diponegoro</a:t>
            </a:r>
            <a:endParaRPr lang="en-US" sz="22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Negeri</a:t>
            </a:r>
            <a:r>
              <a:rPr lang="en-US" sz="2200" b="1" dirty="0">
                <a:latin typeface="Bookman Old Style" pitchFamily="18" charset="0"/>
              </a:rPr>
              <a:t> Yogyakarta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Padjadjaran</a:t>
            </a:r>
            <a:endParaRPr lang="en-US" sz="22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200" b="1" dirty="0" err="1">
                <a:latin typeface="Bookman Old Style" pitchFamily="18" charset="0"/>
              </a:rPr>
              <a:t>Universitas</a:t>
            </a:r>
            <a:r>
              <a:rPr lang="en-US" sz="2200" b="1" dirty="0">
                <a:latin typeface="Bookman Old Style" pitchFamily="18" charset="0"/>
              </a:rPr>
              <a:t> </a:t>
            </a:r>
            <a:r>
              <a:rPr lang="en-US" sz="2200" b="1" dirty="0" err="1">
                <a:latin typeface="Bookman Old Style" pitchFamily="18" charset="0"/>
              </a:rPr>
              <a:t>Brawijaya</a:t>
            </a:r>
            <a:endParaRPr lang="en-US" sz="2200" b="1" dirty="0">
              <a:latin typeface="Bookman Old Style" pitchFamily="18" charset="0"/>
            </a:endParaRPr>
          </a:p>
        </p:txBody>
      </p:sp>
      <p:sp>
        <p:nvSpPr>
          <p:cNvPr id="4" name="AutoShape 14" descr="Image result for logo ipb terbaru 2017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Image result for logo ipb terbaru 2017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8" descr="Image result for logo ipb terbaru 2017"/>
          <p:cNvSpPr>
            <a:spLocks noChangeAspect="1" noChangeArrowheads="1"/>
          </p:cNvSpPr>
          <p:nvPr/>
        </p:nvSpPr>
        <p:spPr bwMode="auto">
          <a:xfrm>
            <a:off x="4603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0" descr="Image result for logo ipb terbaru 2017"/>
          <p:cNvSpPr>
            <a:spLocks noChangeAspect="1" noChangeArrowheads="1"/>
          </p:cNvSpPr>
          <p:nvPr/>
        </p:nvSpPr>
        <p:spPr bwMode="auto">
          <a:xfrm>
            <a:off x="612775" y="-571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2" descr="Image result for logo ipb terbaru 2017"/>
          <p:cNvSpPr>
            <a:spLocks noChangeAspect="1" noChangeArrowheads="1"/>
          </p:cNvSpPr>
          <p:nvPr/>
        </p:nvSpPr>
        <p:spPr bwMode="auto">
          <a:xfrm>
            <a:off x="765175" y="-4191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4" descr="Image result for logo ipb terbaru 2017"/>
          <p:cNvSpPr>
            <a:spLocks noChangeAspect="1" noChangeArrowheads="1"/>
          </p:cNvSpPr>
          <p:nvPr/>
        </p:nvSpPr>
        <p:spPr bwMode="auto">
          <a:xfrm>
            <a:off x="917575" y="-266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6" descr="Image result for logo ipb terbaru 2017"/>
          <p:cNvSpPr>
            <a:spLocks noChangeAspect="1" noChangeArrowheads="1"/>
          </p:cNvSpPr>
          <p:nvPr/>
        </p:nvSpPr>
        <p:spPr bwMode="auto">
          <a:xfrm>
            <a:off x="1069975" y="-114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8" descr="Image result for logo ipb terbaru 2017"/>
          <p:cNvSpPr>
            <a:spLocks noChangeAspect="1" noChangeArrowheads="1"/>
          </p:cNvSpPr>
          <p:nvPr/>
        </p:nvSpPr>
        <p:spPr bwMode="auto">
          <a:xfrm>
            <a:off x="1222375" y="381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0" descr="Image result for logo ipb terbaru 2017"/>
          <p:cNvSpPr>
            <a:spLocks noChangeAspect="1" noChangeArrowheads="1"/>
          </p:cNvSpPr>
          <p:nvPr/>
        </p:nvSpPr>
        <p:spPr bwMode="auto">
          <a:xfrm>
            <a:off x="1374775" y="190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2" descr="Image result for logo ipb terbaru 2017"/>
          <p:cNvSpPr>
            <a:spLocks noChangeAspect="1" noChangeArrowheads="1"/>
          </p:cNvSpPr>
          <p:nvPr/>
        </p:nvSpPr>
        <p:spPr bwMode="auto">
          <a:xfrm>
            <a:off x="1527175" y="342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4" descr="Image result for logo ipb terbaru 2017"/>
          <p:cNvSpPr>
            <a:spLocks noChangeAspect="1" noChangeArrowheads="1"/>
          </p:cNvSpPr>
          <p:nvPr/>
        </p:nvSpPr>
        <p:spPr bwMode="auto">
          <a:xfrm>
            <a:off x="1679575" y="495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371664" y="2032000"/>
            <a:ext cx="6400673" cy="711200"/>
            <a:chOff x="679450" y="5638499"/>
            <a:chExt cx="6400673" cy="711200"/>
          </a:xfrm>
        </p:grpSpPr>
        <p:pic>
          <p:nvPicPr>
            <p:cNvPr id="3074" name="Picture 2" descr="Image result for logo ug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50" y="5708349"/>
              <a:ext cx="55626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Berkas:UI Logo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22" y="5715969"/>
              <a:ext cx="556260" cy="556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logo up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872" y="5719017"/>
              <a:ext cx="541528" cy="55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fairuzelsaid.files.wordpress.com/2010/03/logoitb1920px600jpg.jpg?w=58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689299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5708349"/>
              <a:ext cx="571500" cy="571500"/>
            </a:xfrm>
            <a:prstGeom prst="rect">
              <a:avLst/>
            </a:prstGeom>
          </p:spPr>
        </p:pic>
        <p:pic>
          <p:nvPicPr>
            <p:cNvPr id="3108" name="Picture 36" descr="Image result for logo unha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788" y="5638499"/>
              <a:ext cx="629412" cy="7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0" name="Picture 38" descr="Image result for logo undi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651199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2" name="Picture 40" descr="Image result for logo uny yogyakart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7" y="5702213"/>
              <a:ext cx="573104" cy="583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4" name="Picture 42" descr="Image result for logo unp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685337"/>
              <a:ext cx="713842" cy="6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6" name="Picture 44" descr="Image result for logo unibra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689299"/>
              <a:ext cx="603123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28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2396" y="1457980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Bookman Old Style" pitchFamily="18" charset="0"/>
              </a:rPr>
              <a:t>Pemeringkatan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en-US" sz="2800" b="1" dirty="0" err="1" smtClean="0">
                <a:latin typeface="Bookman Old Style" pitchFamily="18" charset="0"/>
              </a:rPr>
              <a:t>perguruan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en-US" sz="2800" b="1" dirty="0" err="1" smtClean="0">
                <a:latin typeface="Bookman Old Style" pitchFamily="18" charset="0"/>
              </a:rPr>
              <a:t>tinggi</a:t>
            </a: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1" y="3014008"/>
            <a:ext cx="7010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400" b="1" dirty="0" err="1" smtClean="0">
                <a:latin typeface="Bookman Old Style" pitchFamily="18" charset="0"/>
              </a:rPr>
              <a:t>Webometrics</a:t>
            </a:r>
            <a:endParaRPr lang="en-US" sz="24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b="1" dirty="0" smtClean="0">
                <a:latin typeface="Bookman Old Style" pitchFamily="18" charset="0"/>
              </a:rPr>
              <a:t>4ICU/</a:t>
            </a:r>
            <a:r>
              <a:rPr lang="en-US" sz="2400" b="1" dirty="0" err="1" smtClean="0">
                <a:latin typeface="Bookman Old Style" pitchFamily="18" charset="0"/>
              </a:rPr>
              <a:t>UniRank</a:t>
            </a:r>
            <a:endParaRPr lang="en-US" sz="24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b="1" dirty="0">
                <a:latin typeface="Bookman Old Style" pitchFamily="18" charset="0"/>
              </a:rPr>
              <a:t>QS University </a:t>
            </a:r>
            <a:r>
              <a:rPr lang="en-US" sz="2400" b="1" dirty="0" smtClean="0">
                <a:latin typeface="Bookman Old Style" pitchFamily="18" charset="0"/>
              </a:rPr>
              <a:t>Ranking</a:t>
            </a:r>
            <a:endParaRPr lang="en-US" sz="24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b="1" dirty="0">
                <a:latin typeface="Bookman Old Style" pitchFamily="18" charset="0"/>
              </a:rPr>
              <a:t>Times Higher Education (THE) </a:t>
            </a:r>
            <a:r>
              <a:rPr lang="en-US" sz="2400" b="1" dirty="0" smtClean="0">
                <a:latin typeface="Bookman Old Style" pitchFamily="18" charset="0"/>
              </a:rPr>
              <a:t>Ranking</a:t>
            </a:r>
            <a:endParaRPr lang="en-US" sz="24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b="1" dirty="0">
                <a:latin typeface="Bookman Old Style" pitchFamily="18" charset="0"/>
              </a:rPr>
              <a:t>Ranking </a:t>
            </a:r>
            <a:r>
              <a:rPr lang="en-US" sz="2400" b="1" dirty="0" err="1">
                <a:latin typeface="Bookman Old Style" pitchFamily="18" charset="0"/>
              </a:rPr>
              <a:t>Perguruan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Tinggi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versi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Dikti</a:t>
            </a:r>
            <a:endParaRPr lang="en-US" sz="2400" b="1" dirty="0">
              <a:latin typeface="Bookman Old Style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3452" y="2143760"/>
            <a:ext cx="6477096" cy="751840"/>
            <a:chOff x="1143000" y="542908"/>
            <a:chExt cx="6477096" cy="751840"/>
          </a:xfrm>
        </p:grpSpPr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2908"/>
              <a:ext cx="76200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niRank.org World Universities Rankings &amp; Review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775953"/>
              <a:ext cx="142875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www.topuniversities.com/sites/all/themes/topuni/assets/images/rankings/world-university-ranking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618790"/>
              <a:ext cx="1962150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logo kemenristekdikt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98744"/>
              <a:ext cx="685896" cy="64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692339"/>
              <a:ext cx="1371600" cy="452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6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6764" y="1326639"/>
            <a:ext cx="4130473" cy="542655"/>
            <a:chOff x="2209800" y="1326639"/>
            <a:chExt cx="4130473" cy="542655"/>
          </a:xfrm>
        </p:grpSpPr>
        <p:sp>
          <p:nvSpPr>
            <p:cNvPr id="3" name="Rectangle 2"/>
            <p:cNvSpPr/>
            <p:nvPr/>
          </p:nvSpPr>
          <p:spPr>
            <a:xfrm>
              <a:off x="2803727" y="1367135"/>
              <a:ext cx="35365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Bookman Old Style" pitchFamily="18" charset="0"/>
                </a:rPr>
                <a:t>Dimana</a:t>
              </a:r>
              <a:r>
                <a:rPr lang="en-US" sz="2400" b="1" dirty="0">
                  <a:latin typeface="Bookman Old Style" pitchFamily="18" charset="0"/>
                </a:rPr>
                <a:t> USU </a:t>
              </a:r>
              <a:r>
                <a:rPr lang="en-US" sz="2400" b="1" dirty="0" err="1">
                  <a:latin typeface="Bookman Old Style" pitchFamily="18" charset="0"/>
                </a:rPr>
                <a:t>berada</a:t>
              </a:r>
              <a:r>
                <a:rPr lang="en-US" sz="2400" b="1" dirty="0">
                  <a:latin typeface="Bookman Old Style" pitchFamily="18" charset="0"/>
                </a:rPr>
                <a:t>?</a:t>
              </a:r>
            </a:p>
          </p:txBody>
        </p:sp>
        <p:pic>
          <p:nvPicPr>
            <p:cNvPr id="4" name="Picture 3" descr="Logo USU Baru Bingits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326639"/>
              <a:ext cx="542655" cy="54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02512"/>
              </p:ext>
            </p:extLst>
          </p:nvPr>
        </p:nvGraphicFramePr>
        <p:xfrm>
          <a:off x="1828800" y="2057400"/>
          <a:ext cx="54864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1295400"/>
              </a:tblGrid>
              <a:tr h="192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Tahun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Rank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2004-2007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(TOM)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2008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2010-2011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2828836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Merajut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kebersamaan</a:t>
            </a:r>
            <a:endParaRPr lang="en-US" sz="2400" b="1" dirty="0" smtClean="0">
              <a:latin typeface="Bookman Old Style" pitchFamily="18" charset="0"/>
            </a:endParaRPr>
          </a:p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Universitas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Nasional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terkemuka</a:t>
            </a:r>
            <a:endParaRPr lang="en-US" sz="2400" b="1" dirty="0" smtClean="0">
              <a:latin typeface="Bookman Old Style" pitchFamily="18" charset="0"/>
            </a:endParaRPr>
          </a:p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Pengakuan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Internasional</a:t>
            </a:r>
            <a:r>
              <a:rPr lang="en-US" sz="2400" b="1" dirty="0">
                <a:latin typeface="Bookman Old Style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150" y="1905000"/>
            <a:ext cx="22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Bookman Old Style" pitchFamily="18" charset="0"/>
              </a:rPr>
              <a:t>Kata </a:t>
            </a:r>
            <a:r>
              <a:rPr lang="en-US" sz="2800" b="1" dirty="0" err="1" smtClean="0">
                <a:latin typeface="Bookman Old Style" pitchFamily="18" charset="0"/>
              </a:rPr>
              <a:t>kunci</a:t>
            </a:r>
            <a:endParaRPr lang="en-US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44917"/>
              </p:ext>
            </p:extLst>
          </p:nvPr>
        </p:nvGraphicFramePr>
        <p:xfrm>
          <a:off x="457200" y="1530163"/>
          <a:ext cx="8229601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922"/>
                <a:gridCol w="2038057"/>
                <a:gridCol w="2319565"/>
                <a:gridCol w="2038057"/>
              </a:tblGrid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Tahun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Webometric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73152" marR="73152" marT="0" marB="9144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4ICU/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UniRank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Dikti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2013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2014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26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23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2015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26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13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38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2016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38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17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38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2017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52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12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18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2018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33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8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06764" y="838200"/>
            <a:ext cx="4130473" cy="542655"/>
            <a:chOff x="2209800" y="1326639"/>
            <a:chExt cx="4130473" cy="542655"/>
          </a:xfrm>
        </p:grpSpPr>
        <p:sp>
          <p:nvSpPr>
            <p:cNvPr id="2" name="Rectangle 1"/>
            <p:cNvSpPr/>
            <p:nvPr/>
          </p:nvSpPr>
          <p:spPr>
            <a:xfrm>
              <a:off x="2803727" y="1367135"/>
              <a:ext cx="35365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latin typeface="Bookman Old Style" pitchFamily="18" charset="0"/>
                </a:rPr>
                <a:t>Dimana</a:t>
              </a:r>
              <a:r>
                <a:rPr lang="en-US" sz="2400" b="1" dirty="0">
                  <a:latin typeface="Bookman Old Style" pitchFamily="18" charset="0"/>
                </a:rPr>
                <a:t> USU </a:t>
              </a:r>
              <a:r>
                <a:rPr lang="en-US" sz="2400" b="1" dirty="0" err="1">
                  <a:latin typeface="Bookman Old Style" pitchFamily="18" charset="0"/>
                </a:rPr>
                <a:t>berada</a:t>
              </a:r>
              <a:r>
                <a:rPr lang="en-US" sz="2400" b="1" dirty="0">
                  <a:latin typeface="Bookman Old Style" pitchFamily="18" charset="0"/>
                </a:rPr>
                <a:t>?</a:t>
              </a:r>
            </a:p>
          </p:txBody>
        </p:sp>
        <p:pic>
          <p:nvPicPr>
            <p:cNvPr id="4" name="Picture 3" descr="Logo USU Baru Bingits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326639"/>
              <a:ext cx="542655" cy="54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971800" y="1762760"/>
            <a:ext cx="5029200" cy="751840"/>
            <a:chOff x="2971800" y="1600200"/>
            <a:chExt cx="5029200" cy="751840"/>
          </a:xfrm>
        </p:grpSpPr>
        <p:pic>
          <p:nvPicPr>
            <p:cNvPr id="6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600200"/>
              <a:ext cx="76200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uniRank.org World Universities Rankings &amp; Review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833245"/>
              <a:ext cx="142875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logo kemenristekdikt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104" y="1656036"/>
              <a:ext cx="685896" cy="64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5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004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smtClean="0">
                <a:latin typeface="Bookman Old Style" pitchFamily="18" charset="0"/>
              </a:rPr>
              <a:t>USU </a:t>
            </a:r>
            <a:r>
              <a:rPr lang="en-US" sz="2400" b="1" dirty="0" err="1">
                <a:latin typeface="Bookman Old Style" pitchFamily="18" charset="0"/>
              </a:rPr>
              <a:t>sepatutnya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terpicu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untuk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bekerja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lebih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keras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meraih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peringkat</a:t>
            </a:r>
            <a:r>
              <a:rPr lang="en-US" sz="2400" b="1" dirty="0">
                <a:latin typeface="Bookman Old Style" pitchFamily="18" charset="0"/>
              </a:rPr>
              <a:t> yang </a:t>
            </a:r>
            <a:r>
              <a:rPr lang="en-US" sz="2400" b="1" dirty="0" err="1">
                <a:latin typeface="Bookman Old Style" pitchFamily="18" charset="0"/>
              </a:rPr>
              <a:t>lebih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baik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sehingga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dapat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memposisikan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diri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sebagai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salah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satu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Universitas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Nasional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terkemuka</a:t>
            </a:r>
            <a:r>
              <a:rPr lang="en-US" sz="2400" b="1" dirty="0">
                <a:latin typeface="Bookman Old Style" pitchFamily="18" charset="0"/>
              </a:rPr>
              <a:t> di Indonesia.</a:t>
            </a:r>
          </a:p>
          <a:p>
            <a:pPr marL="342900" indent="-342900">
              <a:buFont typeface="Bookman Old Style" pitchFamily="18" charset="0"/>
              <a:buChar char="─"/>
            </a:pPr>
            <a:r>
              <a:rPr lang="en-US" sz="2400" b="1" dirty="0" err="1">
                <a:latin typeface="Bookman Old Style" pitchFamily="18" charset="0"/>
              </a:rPr>
              <a:t>Upaya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awal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smtClean="0">
                <a:latin typeface="Bookman Old Style" pitchFamily="18" charset="0"/>
              </a:rPr>
              <a:t>: </a:t>
            </a:r>
            <a:r>
              <a:rPr lang="en-US" sz="2400" b="1" dirty="0" err="1">
                <a:latin typeface="Bookman Old Style" pitchFamily="18" charset="0"/>
              </a:rPr>
              <a:t>meneruskan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pembenahan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berbagai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capaian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standar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BAN </a:t>
            </a:r>
            <a:r>
              <a:rPr lang="en-US" sz="2400" b="1" dirty="0" err="1">
                <a:latin typeface="Bookman Old Style" pitchFamily="18" charset="0"/>
              </a:rPr>
              <a:t>sehingga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memperoleh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hasil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maksimal</a:t>
            </a:r>
            <a:r>
              <a:rPr lang="en-US" sz="2400" b="1" dirty="0">
                <a:latin typeface="Bookman Old Style" pitchFamily="18" charset="0"/>
              </a:rPr>
              <a:t>.</a:t>
            </a:r>
          </a:p>
        </p:txBody>
      </p:sp>
      <p:pic>
        <p:nvPicPr>
          <p:cNvPr id="3" name="Picture 2" descr="https://upload.wikimedia.org/wikipedia/commons/thumb/2/29/Narcissus-Caravaggio_%281594-96%29_edited.jpg/220px-Narcissus-Caravaggio_%281594-96%29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38149"/>
            <a:ext cx="2095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6978" y="1138535"/>
            <a:ext cx="391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Bookman Old Style" pitchFamily="18" charset="0"/>
              </a:rPr>
              <a:t>S</a:t>
            </a:r>
            <a:r>
              <a:rPr lang="en-US" sz="2400" b="1" dirty="0" err="1" smtClean="0">
                <a:latin typeface="Bookman Old Style" pitchFamily="18" charset="0"/>
              </a:rPr>
              <a:t>tandar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BAN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29740"/>
            <a:ext cx="8496300" cy="33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banpt.or.id/images/logob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0500"/>
            <a:ext cx="1190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009" y="762000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Target </a:t>
            </a:r>
            <a:r>
              <a:rPr lang="en-US" sz="2400" b="1" dirty="0" err="1" smtClean="0">
                <a:latin typeface="Bookman Old Style" pitchFamily="18" charset="0"/>
              </a:rPr>
              <a:t>kinerja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bidang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akademik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15283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akreditasi</a:t>
            </a:r>
            <a:r>
              <a:rPr lang="en-US" sz="2000" b="1" dirty="0">
                <a:latin typeface="Bookman Old Style" pitchFamily="18" charset="0"/>
              </a:rPr>
              <a:t> program </a:t>
            </a:r>
            <a:r>
              <a:rPr lang="en-US" sz="2000" b="1" dirty="0" err="1">
                <a:latin typeface="Bookman Old Style" pitchFamily="18" charset="0"/>
              </a:rPr>
              <a:t>studi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dengan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peringkat</a:t>
            </a:r>
            <a:r>
              <a:rPr lang="en-US" sz="2000" b="1" dirty="0">
                <a:latin typeface="Bookman Old Style" pitchFamily="18" charset="0"/>
              </a:rPr>
              <a:t> A </a:t>
            </a:r>
            <a:r>
              <a:rPr lang="en-US" sz="2000" b="1" dirty="0" err="1">
                <a:latin typeface="Bookman Old Style" pitchFamily="18" charset="0"/>
              </a:rPr>
              <a:t>sebesar</a:t>
            </a:r>
            <a:r>
              <a:rPr lang="en-US" sz="2000" b="1" dirty="0">
                <a:latin typeface="Bookman Old Style" pitchFamily="18" charset="0"/>
              </a:rPr>
              <a:t> minimal 60%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Merekruit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untuk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perbaikan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rasio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r>
              <a:rPr lang="en-US" sz="2000" b="1" dirty="0">
                <a:latin typeface="Bookman Old Style" pitchFamily="18" charset="0"/>
              </a:rPr>
              <a:t> : </a:t>
            </a:r>
            <a:r>
              <a:rPr lang="en-US" sz="2000" b="1" dirty="0" err="1">
                <a:latin typeface="Bookman Old Style" pitchFamily="18" charset="0"/>
              </a:rPr>
              <a:t>mahasiswa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menjadi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maksimal</a:t>
            </a:r>
            <a:r>
              <a:rPr lang="en-US" sz="2000" b="1" dirty="0">
                <a:latin typeface="Bookman Old Style" pitchFamily="18" charset="0"/>
              </a:rPr>
              <a:t> 1:20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persentase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r>
              <a:rPr lang="en-US" sz="2000" b="1" dirty="0">
                <a:latin typeface="Bookman Old Style" pitchFamily="18" charset="0"/>
              </a:rPr>
              <a:t> S3 </a:t>
            </a:r>
            <a:r>
              <a:rPr lang="en-US" sz="2000" b="1" dirty="0" err="1">
                <a:latin typeface="Bookman Old Style" pitchFamily="18" charset="0"/>
              </a:rPr>
              <a:t>mencapai</a:t>
            </a:r>
            <a:r>
              <a:rPr lang="en-US" sz="2000" b="1" dirty="0">
                <a:latin typeface="Bookman Old Style" pitchFamily="18" charset="0"/>
              </a:rPr>
              <a:t> minimal 60% </a:t>
            </a:r>
            <a:r>
              <a:rPr lang="en-US" sz="2000" b="1" dirty="0" err="1">
                <a:latin typeface="Bookman Old Style" pitchFamily="18" charset="0"/>
              </a:rPr>
              <a:t>dari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endParaRPr lang="en-US" sz="20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Guru </a:t>
            </a:r>
            <a:r>
              <a:rPr lang="en-US" sz="2000" b="1" dirty="0" err="1">
                <a:latin typeface="Bookman Old Style" pitchFamily="18" charset="0"/>
              </a:rPr>
              <a:t>Besar</a:t>
            </a:r>
            <a:r>
              <a:rPr lang="en-US" sz="2000" b="1" dirty="0">
                <a:latin typeface="Bookman Old Style" pitchFamily="18" charset="0"/>
              </a:rPr>
              <a:t> (GB) </a:t>
            </a:r>
            <a:r>
              <a:rPr lang="en-US" sz="2000" b="1" dirty="0" err="1">
                <a:latin typeface="Bookman Old Style" pitchFamily="18" charset="0"/>
              </a:rPr>
              <a:t>mencapai</a:t>
            </a:r>
            <a:r>
              <a:rPr lang="en-US" sz="2000" b="1" dirty="0">
                <a:latin typeface="Bookman Old Style" pitchFamily="18" charset="0"/>
              </a:rPr>
              <a:t> minimal 30 % </a:t>
            </a:r>
            <a:r>
              <a:rPr lang="en-US" sz="2000" b="1" dirty="0" err="1">
                <a:latin typeface="Bookman Old Style" pitchFamily="18" charset="0"/>
              </a:rPr>
              <a:t>dari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endParaRPr lang="en-US" sz="20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kegiatan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Penelitian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sebanyak</a:t>
            </a:r>
            <a:r>
              <a:rPr lang="en-US" sz="2000" b="1" dirty="0">
                <a:latin typeface="Bookman Old Style" pitchFamily="18" charset="0"/>
              </a:rPr>
              <a:t> minimal 2 kali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endParaRPr lang="en-US" sz="20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kegiatan</a:t>
            </a:r>
            <a:r>
              <a:rPr lang="en-US" sz="2000" b="1" dirty="0">
                <a:latin typeface="Bookman Old Style" pitchFamily="18" charset="0"/>
              </a:rPr>
              <a:t> PKM </a:t>
            </a:r>
            <a:r>
              <a:rPr lang="en-US" sz="2000" b="1" dirty="0" err="1">
                <a:latin typeface="Bookman Old Style" pitchFamily="18" charset="0"/>
              </a:rPr>
              <a:t>sebanyak</a:t>
            </a:r>
            <a:r>
              <a:rPr lang="en-US" sz="2000" b="1" dirty="0">
                <a:latin typeface="Bookman Old Style" pitchFamily="18" charset="0"/>
              </a:rPr>
              <a:t> minimal 1 kali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endParaRPr lang="en-US" sz="20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lphaLcPeriod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publikasi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ilmiah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dosen</a:t>
            </a:r>
            <a:r>
              <a:rPr lang="en-US" sz="2000" b="1" dirty="0">
                <a:latin typeface="Bookman Old Style" pitchFamily="18" charset="0"/>
              </a:rPr>
              <a:t> minimal 1 kali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dosen</a:t>
            </a:r>
            <a:endParaRPr lang="en-US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009" y="762000"/>
            <a:ext cx="537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Target </a:t>
            </a:r>
            <a:r>
              <a:rPr lang="en-US" sz="2400" b="1" dirty="0" err="1" smtClean="0">
                <a:latin typeface="Bookman Old Style" pitchFamily="18" charset="0"/>
              </a:rPr>
              <a:t>kinerja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bidang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akademik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15283"/>
            <a:ext cx="807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eriod" startAt="8"/>
            </a:pPr>
            <a:r>
              <a:rPr lang="en-US" sz="2000" b="1" dirty="0" err="1" smtClean="0">
                <a:latin typeface="Bookman Old Style" pitchFamily="18" charset="0"/>
              </a:rPr>
              <a:t>Meningkatkan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kerjasama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bidang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akademik</a:t>
            </a:r>
            <a:r>
              <a:rPr lang="en-US" sz="2000" b="1" dirty="0">
                <a:latin typeface="Bookman Old Style" pitchFamily="18" charset="0"/>
              </a:rPr>
              <a:t> minimal </a:t>
            </a:r>
            <a:r>
              <a:rPr lang="en-US" sz="2000" b="1" dirty="0" err="1">
                <a:latin typeface="Bookman Old Style" pitchFamily="18" charset="0"/>
              </a:rPr>
              <a:t>sama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dengan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PS</a:t>
            </a:r>
          </a:p>
          <a:p>
            <a:pPr marL="457200" lvl="0" indent="-457200">
              <a:buFont typeface="+mj-lt"/>
              <a:buAutoNum type="alphaLcPeriod" startAt="8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prestasi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mahasiswa</a:t>
            </a:r>
            <a:r>
              <a:rPr lang="en-US" sz="2000" b="1" dirty="0">
                <a:latin typeface="Bookman Old Style" pitchFamily="18" charset="0"/>
              </a:rPr>
              <a:t> (</a:t>
            </a:r>
            <a:r>
              <a:rPr lang="en-US" sz="2000" b="1" dirty="0" err="1">
                <a:latin typeface="Bookman Old Style" pitchFamily="18" charset="0"/>
              </a:rPr>
              <a:t>jumlah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lulusan</a:t>
            </a:r>
            <a:r>
              <a:rPr lang="en-US" sz="2000" b="1" dirty="0">
                <a:latin typeface="Bookman Old Style" pitchFamily="18" charset="0"/>
              </a:rPr>
              <a:t>, </a:t>
            </a:r>
            <a:r>
              <a:rPr lang="en-US" sz="2000" b="1" dirty="0" err="1">
                <a:latin typeface="Bookman Old Style" pitchFamily="18" charset="0"/>
              </a:rPr>
              <a:t>rerata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nilai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kelulusan</a:t>
            </a:r>
            <a:r>
              <a:rPr lang="en-US" sz="2000" b="1" dirty="0">
                <a:latin typeface="Bookman Old Style" pitchFamily="18" charset="0"/>
              </a:rPr>
              <a:t>, </a:t>
            </a:r>
            <a:r>
              <a:rPr lang="en-US" sz="2000" b="1" dirty="0" err="1">
                <a:latin typeface="Bookman Old Style" pitchFamily="18" charset="0"/>
              </a:rPr>
              <a:t>rerata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masa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studi</a:t>
            </a:r>
            <a:r>
              <a:rPr lang="en-US" sz="2000" b="1" dirty="0">
                <a:latin typeface="Bookman Old Style" pitchFamily="18" charset="0"/>
              </a:rPr>
              <a:t>, </a:t>
            </a:r>
            <a:r>
              <a:rPr lang="en-US" sz="2000" b="1" dirty="0" err="1">
                <a:latin typeface="Bookman Old Style" pitchFamily="18" charset="0"/>
              </a:rPr>
              <a:t>prestasi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nasional</a:t>
            </a:r>
            <a:r>
              <a:rPr lang="en-US" sz="2000" b="1" dirty="0">
                <a:latin typeface="Bookman Old Style" pitchFamily="18" charset="0"/>
              </a:rPr>
              <a:t>/International)</a:t>
            </a:r>
          </a:p>
          <a:p>
            <a:pPr marL="457200" lvl="0" indent="-457200">
              <a:buFont typeface="+mj-lt"/>
              <a:buAutoNum type="alphaLcPeriod" startAt="8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% </a:t>
            </a:r>
            <a:r>
              <a:rPr lang="en-US" sz="2000" b="1" dirty="0" err="1">
                <a:latin typeface="Bookman Old Style" pitchFamily="18" charset="0"/>
              </a:rPr>
              <a:t>ase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anggaran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keuangan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bidang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akademik</a:t>
            </a:r>
            <a:endParaRPr lang="en-US" sz="20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lphaLcPeriod" startAt="8"/>
            </a:pPr>
            <a:r>
              <a:rPr lang="en-US" sz="2000" b="1" dirty="0" err="1">
                <a:latin typeface="Bookman Old Style" pitchFamily="18" charset="0"/>
              </a:rPr>
              <a:t>Meningkatkan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anggaran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sarana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prasarana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bidang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akademik</a:t>
            </a:r>
            <a:endParaRPr lang="en-US" sz="2000" b="1" dirty="0">
              <a:latin typeface="Bookman Old Style" pitchFamily="18" charset="0"/>
            </a:endParaRPr>
          </a:p>
          <a:p>
            <a:pPr marL="457200" lvl="0" indent="-457200">
              <a:buFont typeface="+mj-lt"/>
              <a:buAutoNum type="alphaLcPeriod" startAt="8"/>
            </a:pPr>
            <a:r>
              <a:rPr lang="en-US" sz="2000" b="1" dirty="0" err="1">
                <a:latin typeface="Bookman Old Style" pitchFamily="18" charset="0"/>
              </a:rPr>
              <a:t>Menata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sistim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informasi</a:t>
            </a:r>
            <a:r>
              <a:rPr lang="en-US" sz="2000" b="1" dirty="0">
                <a:latin typeface="Bookman Old Style" pitchFamily="18" charset="0"/>
              </a:rPr>
              <a:t> &amp; </a:t>
            </a:r>
            <a:r>
              <a:rPr lang="en-US" sz="2000" b="1" dirty="0" err="1">
                <a:latin typeface="Bookman Old Style" pitchFamily="18" charset="0"/>
              </a:rPr>
              <a:t>dokumentasi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administrasi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bidang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akademik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menuju</a:t>
            </a:r>
            <a:r>
              <a:rPr lang="en-US" sz="2000" b="1" dirty="0">
                <a:latin typeface="Bookman Old Style" pitchFamily="18" charset="0"/>
              </a:rPr>
              <a:t> era </a:t>
            </a:r>
            <a:r>
              <a:rPr lang="en-US" sz="2000" b="1" dirty="0" err="1">
                <a:latin typeface="Bookman Old Style" pitchFamily="18" charset="0"/>
              </a:rPr>
              <a:t>industri</a:t>
            </a:r>
            <a:r>
              <a:rPr lang="en-US" sz="2000" b="1" dirty="0">
                <a:latin typeface="Bookman Old Style" pitchFamily="18" charset="0"/>
              </a:rPr>
              <a:t> 4.0</a:t>
            </a:r>
          </a:p>
          <a:p>
            <a:pPr marL="457200" lvl="0" indent="-457200">
              <a:buFont typeface="+mj-lt"/>
              <a:buAutoNum type="alphaLcPeriod" startAt="8"/>
            </a:pPr>
            <a:r>
              <a:rPr lang="en-US" sz="2000" b="1" dirty="0" err="1">
                <a:latin typeface="Bookman Old Style" pitchFamily="18" charset="0"/>
              </a:rPr>
              <a:t>Menetapkan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peraturan-peraturan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dalam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bidang</a:t>
            </a:r>
            <a:r>
              <a:rPr lang="en-US" sz="2000" b="1" dirty="0">
                <a:latin typeface="Bookman Old Style" pitchFamily="18" charset="0"/>
              </a:rPr>
              <a:t> </a:t>
            </a:r>
            <a:r>
              <a:rPr lang="en-US" sz="2000" b="1" dirty="0" err="1">
                <a:latin typeface="Bookman Old Style" pitchFamily="18" charset="0"/>
              </a:rPr>
              <a:t>akademik</a:t>
            </a:r>
            <a:endParaRPr lang="en-US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916" y="3167390"/>
            <a:ext cx="4830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Bookman Old Style" pitchFamily="18" charset="0"/>
              </a:rPr>
              <a:t>Pengakuan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b="1" dirty="0" err="1">
                <a:latin typeface="Bookman Old Style" pitchFamily="18" charset="0"/>
              </a:rPr>
              <a:t>Internasional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3" name="Picture 2" descr="Logo USU Baru Bingit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84" y="1828800"/>
            <a:ext cx="1197033" cy="11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982177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Bookman Old Style" pitchFamily="18" charset="0"/>
              <a:buChar char="─"/>
            </a:pPr>
            <a:r>
              <a:rPr lang="en-US" sz="2400" b="1" dirty="0" err="1">
                <a:latin typeface="Bookman Old Style" pitchFamily="18" charset="0"/>
              </a:rPr>
              <a:t>Pengakuan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Internasional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muncul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bila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pembenahan</a:t>
            </a:r>
            <a:r>
              <a:rPr lang="en-US" sz="2400" b="1" dirty="0">
                <a:latin typeface="Bookman Old Style" pitchFamily="18" charset="0"/>
              </a:rPr>
              <a:t> internal </a:t>
            </a:r>
            <a:r>
              <a:rPr lang="en-US" sz="2400" b="1" dirty="0" err="1">
                <a:latin typeface="Bookman Old Style" pitchFamily="18" charset="0"/>
              </a:rPr>
              <a:t>terlaksana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secara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maksimal</a:t>
            </a:r>
            <a:r>
              <a:rPr lang="en-US" sz="2400" b="1" dirty="0">
                <a:latin typeface="Bookman Old Style" pitchFamily="18" charset="0"/>
              </a:rPr>
              <a:t> (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 BAN). </a:t>
            </a:r>
            <a:endParaRPr lang="en-US" sz="2400" b="1" dirty="0" smtClean="0">
              <a:latin typeface="Bookman Old Style" pitchFamily="18" charset="0"/>
            </a:endParaRPr>
          </a:p>
          <a:p>
            <a:pPr marL="457200" indent="-457200">
              <a:buFont typeface="Bookman Old Style" pitchFamily="18" charset="0"/>
              <a:buChar char="─"/>
            </a:pPr>
            <a:r>
              <a:rPr lang="en-US" sz="2400" b="1" dirty="0" smtClean="0">
                <a:latin typeface="Bookman Old Style" pitchFamily="18" charset="0"/>
              </a:rPr>
              <a:t>Bench </a:t>
            </a:r>
            <a:r>
              <a:rPr lang="en-US" sz="2400" b="1" dirty="0">
                <a:latin typeface="Bookman Old Style" pitchFamily="18" charset="0"/>
              </a:rPr>
              <a:t>marking </a:t>
            </a:r>
            <a:r>
              <a:rPr lang="en-US" sz="2400" b="1" dirty="0" err="1">
                <a:latin typeface="Bookman Old Style" pitchFamily="18" charset="0"/>
              </a:rPr>
              <a:t>terhadap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universitas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bertaraf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internasional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dilakukan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berkesinambungan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untuk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mengidentifikasi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smtClean="0">
                <a:latin typeface="Bookman Old Style" pitchFamily="18" charset="0"/>
              </a:rPr>
              <a:t>“</a:t>
            </a:r>
            <a:r>
              <a:rPr lang="en-US" sz="2400" b="1" dirty="0">
                <a:latin typeface="Bookman Old Style" pitchFamily="18" charset="0"/>
              </a:rPr>
              <a:t>best practice” yang </a:t>
            </a:r>
            <a:r>
              <a:rPr lang="en-US" sz="2400" b="1" dirty="0" err="1">
                <a:latin typeface="Bookman Old Style" pitchFamily="18" charset="0"/>
              </a:rPr>
              <a:t>dilaksanakan</a:t>
            </a:r>
            <a:r>
              <a:rPr lang="en-US" sz="2400" b="1" dirty="0">
                <a:latin typeface="Bookman Old Style" pitchFamily="18" charset="0"/>
              </a:rPr>
              <a:t>. </a:t>
            </a:r>
            <a:endParaRPr lang="en-US" sz="2400" b="1" dirty="0" smtClean="0">
              <a:latin typeface="Bookman Old Style" pitchFamily="18" charset="0"/>
            </a:endParaRPr>
          </a:p>
          <a:p>
            <a:pPr marL="457200" indent="-4572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Mengkaji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menerapkan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indikator-indikator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lembaga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akreditasi</a:t>
            </a:r>
            <a:r>
              <a:rPr lang="en-US" sz="2400" b="1" dirty="0">
                <a:latin typeface="Bookman Old Style" pitchFamily="18" charset="0"/>
              </a:rPr>
              <a:t>/</a:t>
            </a:r>
            <a:r>
              <a:rPr lang="en-US" sz="2400" b="1" dirty="0" err="1">
                <a:latin typeface="Bookman Old Style" pitchFamily="18" charset="0"/>
              </a:rPr>
              <a:t>institusi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pemeringkat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internasional</a:t>
            </a:r>
            <a:r>
              <a:rPr lang="en-US" sz="2400" b="1" dirty="0" smtClean="0">
                <a:latin typeface="Bookman Old Style" pitchFamily="18" charset="0"/>
              </a:rPr>
              <a:t>. </a:t>
            </a:r>
          </a:p>
          <a:p>
            <a:pPr marL="457200" indent="-457200">
              <a:buFont typeface="Bookman Old Style" pitchFamily="18" charset="0"/>
              <a:buChar char="─"/>
            </a:pPr>
            <a:r>
              <a:rPr lang="en-US" sz="2400" b="1" dirty="0" err="1" smtClean="0">
                <a:latin typeface="Bookman Old Style" pitchFamily="18" charset="0"/>
              </a:rPr>
              <a:t>Memfasilitasi</a:t>
            </a:r>
            <a:r>
              <a:rPr lang="en-US" sz="2400" b="1" dirty="0">
                <a:latin typeface="Bookman Old Style" pitchFamily="18" charset="0"/>
              </a:rPr>
              <a:t>, </a:t>
            </a:r>
            <a:r>
              <a:rPr lang="en-US" sz="2400" b="1" dirty="0" err="1">
                <a:latin typeface="Bookman Old Style" pitchFamily="18" charset="0"/>
              </a:rPr>
              <a:t>mengembangkan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dan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fokus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dengan</a:t>
            </a:r>
            <a:r>
              <a:rPr lang="en-US" sz="2400" b="1" dirty="0">
                <a:latin typeface="Bookman Old Style" pitchFamily="18" charset="0"/>
              </a:rPr>
              <a:t> program-program </a:t>
            </a:r>
            <a:r>
              <a:rPr lang="en-US" sz="2400" b="1" dirty="0" err="1">
                <a:latin typeface="Bookman Old Style" pitchFamily="18" charset="0"/>
              </a:rPr>
              <a:t>unggulan</a:t>
            </a:r>
            <a:r>
              <a:rPr lang="en-US" sz="2400" b="1" dirty="0">
                <a:latin typeface="Bookman Old Style" pitchFamily="18" charset="0"/>
              </a:rPr>
              <a:t> (TALENTA</a:t>
            </a:r>
            <a:r>
              <a:rPr lang="en-US" sz="2400" b="1" dirty="0" smtClean="0">
                <a:latin typeface="Bookman Old Style" pitchFamily="18" charset="0"/>
              </a:rPr>
              <a:t>).</a:t>
            </a:r>
            <a:endParaRPr lang="en-US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gether we 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0845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ors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56251" y="5638800"/>
            <a:ext cx="38314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Terima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kasih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2708" y="3167390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Bookman Old Style" pitchFamily="18" charset="0"/>
              </a:rPr>
              <a:t>Merajut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b="1" dirty="0" err="1">
                <a:latin typeface="Bookman Old Style" pitchFamily="18" charset="0"/>
              </a:rPr>
              <a:t>kebersamaan</a:t>
            </a:r>
            <a:endParaRPr lang="en-US" sz="2800" dirty="0"/>
          </a:p>
        </p:txBody>
      </p:sp>
      <p:pic>
        <p:nvPicPr>
          <p:cNvPr id="3" name="Picture 2" descr="Logo USU Baru Bingit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84" y="1828800"/>
            <a:ext cx="1197033" cy="11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ch one of us can make a difference. Together we make change. - Barbara Miku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dream you dream alone is only a dream. A dream you dream together is reality. - Yoko 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together we can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" y="-6486"/>
            <a:ext cx="9144000" cy="68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quote-coyote.com/album/small/Albert-Camus-friendship-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77"/>
            <a:ext cx="9144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9153" y="695980"/>
            <a:ext cx="628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Organ USU,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wewenang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1100" y="228600"/>
            <a:ext cx="678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 err="1" smtClean="0">
                <a:latin typeface="Tahoma" pitchFamily="34" charset="0"/>
                <a:cs typeface="Tahoma" pitchFamily="34" charset="0"/>
              </a:rPr>
              <a:t>Peraturan</a:t>
            </a:r>
            <a:r>
              <a:rPr lang="en-US" alt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200" b="1" dirty="0" err="1" smtClean="0">
                <a:latin typeface="Tahoma" pitchFamily="34" charset="0"/>
                <a:cs typeface="Tahoma" pitchFamily="34" charset="0"/>
              </a:rPr>
              <a:t>Pemerintah</a:t>
            </a:r>
            <a:r>
              <a:rPr lang="en-US" alt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200" b="1" dirty="0" err="1" smtClean="0">
                <a:latin typeface="Tahoma" pitchFamily="34" charset="0"/>
                <a:cs typeface="Tahoma" pitchFamily="34" charset="0"/>
              </a:rPr>
              <a:t>Republik</a:t>
            </a:r>
            <a:r>
              <a:rPr lang="en-US" altLang="en-US" sz="1200" b="1" dirty="0" smtClean="0">
                <a:latin typeface="Tahoma" pitchFamily="34" charset="0"/>
                <a:cs typeface="Tahoma" pitchFamily="34" charset="0"/>
              </a:rPr>
              <a:t> Indonesia </a:t>
            </a:r>
            <a:r>
              <a:rPr lang="en-US" altLang="en-US" sz="1200" b="1" dirty="0" err="1" smtClean="0">
                <a:latin typeface="Tahoma" pitchFamily="34" charset="0"/>
                <a:cs typeface="Tahoma" pitchFamily="34" charset="0"/>
              </a:rPr>
              <a:t>Nomor</a:t>
            </a:r>
            <a:r>
              <a:rPr lang="en-US" altLang="en-US" sz="1200" b="1" dirty="0" smtClean="0">
                <a:latin typeface="Tahoma" pitchFamily="34" charset="0"/>
                <a:cs typeface="Tahoma" pitchFamily="34" charset="0"/>
              </a:rPr>
              <a:t> 16 </a:t>
            </a:r>
            <a:r>
              <a:rPr lang="en-US" altLang="en-US" sz="1200" b="1" dirty="0" err="1" smtClean="0">
                <a:latin typeface="Tahoma" pitchFamily="34" charset="0"/>
                <a:cs typeface="Tahoma" pitchFamily="34" charset="0"/>
              </a:rPr>
              <a:t>Tahun</a:t>
            </a:r>
            <a:r>
              <a:rPr lang="en-US" altLang="en-US" sz="1200" b="1" dirty="0" smtClean="0">
                <a:latin typeface="Tahoma" pitchFamily="34" charset="0"/>
                <a:cs typeface="Tahoma" pitchFamily="34" charset="0"/>
              </a:rPr>
              <a:t> 2014 </a:t>
            </a:r>
            <a:r>
              <a:rPr lang="en-US" altLang="en-US" sz="1200" b="1" dirty="0" err="1">
                <a:latin typeface="Tahoma" pitchFamily="34" charset="0"/>
                <a:cs typeface="Tahoma" pitchFamily="34" charset="0"/>
              </a:rPr>
              <a:t>t</a:t>
            </a:r>
            <a:r>
              <a:rPr lang="en-US" altLang="en-US" sz="1200" b="1" dirty="0" err="1" smtClean="0">
                <a:latin typeface="Tahoma" pitchFamily="34" charset="0"/>
                <a:cs typeface="Tahoma" pitchFamily="34" charset="0"/>
              </a:rPr>
              <a:t>entang</a:t>
            </a:r>
            <a:r>
              <a:rPr lang="en-US" alt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200" b="1" dirty="0" err="1" smtClean="0">
                <a:latin typeface="Tahoma" pitchFamily="34" charset="0"/>
                <a:cs typeface="Tahoma" pitchFamily="34" charset="0"/>
              </a:rPr>
              <a:t>Statuta</a:t>
            </a:r>
            <a:r>
              <a:rPr lang="en-US" altLang="en-US" sz="1200" b="1" dirty="0" smtClean="0">
                <a:latin typeface="Tahoma" pitchFamily="34" charset="0"/>
                <a:cs typeface="Tahoma" pitchFamily="34" charset="0"/>
              </a:rPr>
              <a:t> USU</a:t>
            </a:r>
            <a:endParaRPr lang="en-US" altLang="en-US" sz="1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6852" y="1524000"/>
            <a:ext cx="1066800" cy="990600"/>
            <a:chOff x="6248400" y="5486400"/>
            <a:chExt cx="1066800" cy="990600"/>
          </a:xfrm>
        </p:grpSpPr>
        <p:sp>
          <p:nvSpPr>
            <p:cNvPr id="8" name="Oval 7"/>
            <p:cNvSpPr/>
            <p:nvPr/>
          </p:nvSpPr>
          <p:spPr>
            <a:xfrm>
              <a:off x="6248400" y="5486400"/>
              <a:ext cx="1066800" cy="990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3475" y="5715000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14</a:t>
              </a:r>
              <a:endParaRPr lang="en-US" sz="2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50628" y="1834634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MWA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32407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Rektor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26852" y="3773030"/>
            <a:ext cx="1066800" cy="990600"/>
            <a:chOff x="6248400" y="5486400"/>
            <a:chExt cx="1066800" cy="990600"/>
          </a:xfrm>
        </p:grpSpPr>
        <p:sp>
          <p:nvSpPr>
            <p:cNvPr id="14" name="Oval 13"/>
            <p:cNvSpPr/>
            <p:nvPr/>
          </p:nvSpPr>
          <p:spPr>
            <a:xfrm>
              <a:off x="6248400" y="5486400"/>
              <a:ext cx="1066800" cy="990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3475" y="5715000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16</a:t>
              </a:r>
              <a:endParaRPr lang="en-US" sz="2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6852" y="2665897"/>
            <a:ext cx="1066800" cy="990600"/>
            <a:chOff x="6248400" y="5486400"/>
            <a:chExt cx="1066800" cy="990600"/>
          </a:xfrm>
        </p:grpSpPr>
        <p:sp>
          <p:nvSpPr>
            <p:cNvPr id="17" name="Oval 16"/>
            <p:cNvSpPr/>
            <p:nvPr/>
          </p:nvSpPr>
          <p:spPr>
            <a:xfrm>
              <a:off x="6248400" y="5486400"/>
              <a:ext cx="1066800" cy="990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3475" y="5715000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14</a:t>
              </a:r>
              <a:endParaRPr lang="en-US" sz="2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26852" y="4877930"/>
            <a:ext cx="1066800" cy="990600"/>
            <a:chOff x="6248400" y="5486400"/>
            <a:chExt cx="1066800" cy="990600"/>
          </a:xfrm>
        </p:grpSpPr>
        <p:sp>
          <p:nvSpPr>
            <p:cNvPr id="20" name="Oval 19"/>
            <p:cNvSpPr/>
            <p:nvPr/>
          </p:nvSpPr>
          <p:spPr>
            <a:xfrm>
              <a:off x="6248400" y="5486400"/>
              <a:ext cx="1066800" cy="990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96504" y="5715000"/>
              <a:ext cx="4138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47797" y="2925274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3947" y="5106530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DGB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07452" y="2065466"/>
            <a:ext cx="25908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07452" y="3156106"/>
            <a:ext cx="25908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07452" y="4268330"/>
            <a:ext cx="25908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07452" y="5327594"/>
            <a:ext cx="25908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42909" y="4450080"/>
            <a:ext cx="2" cy="73152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52600" y="1676400"/>
            <a:ext cx="1349769" cy="297180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637</TotalTime>
  <Words>745</Words>
  <Application>Microsoft Office PowerPoint</Application>
  <PresentationFormat>On-screen Show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28</cp:revision>
  <dcterms:created xsi:type="dcterms:W3CDTF">2018-05-09T16:16:50Z</dcterms:created>
  <dcterms:modified xsi:type="dcterms:W3CDTF">2018-05-11T17:09:24Z</dcterms:modified>
</cp:coreProperties>
</file>