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6" r:id="rId2"/>
    <p:sldId id="260" r:id="rId3"/>
    <p:sldId id="263" r:id="rId4"/>
    <p:sldId id="257" r:id="rId5"/>
    <p:sldId id="258" r:id="rId6"/>
    <p:sldId id="259" r:id="rId7"/>
    <p:sldId id="280" r:id="rId8"/>
    <p:sldId id="261" r:id="rId9"/>
    <p:sldId id="264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81" r:id="rId18"/>
    <p:sldId id="282" r:id="rId19"/>
    <p:sldId id="285" r:id="rId20"/>
    <p:sldId id="284" r:id="rId21"/>
    <p:sldId id="289" r:id="rId22"/>
    <p:sldId id="287" r:id="rId23"/>
    <p:sldId id="290" r:id="rId24"/>
    <p:sldId id="291" r:id="rId25"/>
    <p:sldId id="292" r:id="rId26"/>
    <p:sldId id="293" r:id="rId27"/>
    <p:sldId id="294" r:id="rId28"/>
    <p:sldId id="29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9D1A48-6ED4-4196-9D24-26983F3D20D5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81C69A-3438-43B4-9158-9801CF698E81}" type="pres">
      <dgm:prSet presAssocID="{669D1A48-6ED4-4196-9D24-26983F3D20D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A4BF241-2E8C-422F-801F-B75A10C056EA}" type="presOf" srcId="{669D1A48-6ED4-4196-9D24-26983F3D20D5}" destId="{5B81C69A-3438-43B4-9158-9801CF698E81}" srcOrd="0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6D88FA-9A74-4392-98C5-F2BCCB6E63F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706911D-93CF-4035-A1C7-1ADC12E52C4F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en-US" dirty="0" err="1" smtClean="0"/>
            <a:t>Kurikulum</a:t>
          </a:r>
          <a:r>
            <a:rPr lang="en-US" dirty="0" smtClean="0"/>
            <a:t> </a:t>
          </a:r>
          <a:r>
            <a:rPr lang="en-US" dirty="0" err="1" smtClean="0"/>
            <a:t>Tahun</a:t>
          </a:r>
          <a:r>
            <a:rPr lang="en-US" dirty="0" smtClean="0"/>
            <a:t> 2012 </a:t>
          </a:r>
          <a:endParaRPr lang="en-US" dirty="0"/>
        </a:p>
      </dgm:t>
    </dgm:pt>
    <dgm:pt modelId="{4B8EC13F-B7CF-43B9-9F72-6B7437B4C6FD}" type="parTrans" cxnId="{82DD0B60-4D61-4F48-A34B-8C376835F859}">
      <dgm:prSet/>
      <dgm:spPr/>
      <dgm:t>
        <a:bodyPr/>
        <a:lstStyle/>
        <a:p>
          <a:endParaRPr lang="en-US"/>
        </a:p>
      </dgm:t>
    </dgm:pt>
    <dgm:pt modelId="{20374398-4C1C-486D-979B-4AA745C29269}" type="sibTrans" cxnId="{82DD0B60-4D61-4F48-A34B-8C376835F859}">
      <dgm:prSet/>
      <dgm:spPr/>
      <dgm:t>
        <a:bodyPr/>
        <a:lstStyle/>
        <a:p>
          <a:endParaRPr lang="en-US"/>
        </a:p>
      </dgm:t>
    </dgm:pt>
    <dgm:pt modelId="{8551E5D4-0372-4A2C-AD22-27DAA3692B34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Kurikulum</a:t>
          </a:r>
          <a:r>
            <a:rPr lang="en-US" dirty="0" smtClean="0"/>
            <a:t> KKNI 2017</a:t>
          </a:r>
          <a:endParaRPr lang="en-US" dirty="0"/>
        </a:p>
      </dgm:t>
    </dgm:pt>
    <dgm:pt modelId="{7E9B6B5E-B477-4706-9755-0744A28ABAE8}" type="parTrans" cxnId="{89F1832B-33ED-4DAD-9E05-123D1B8760A6}">
      <dgm:prSet/>
      <dgm:spPr/>
      <dgm:t>
        <a:bodyPr/>
        <a:lstStyle/>
        <a:p>
          <a:endParaRPr lang="en-US"/>
        </a:p>
      </dgm:t>
    </dgm:pt>
    <dgm:pt modelId="{74520389-281B-4EFC-B887-C7499FA7294B}" type="sibTrans" cxnId="{89F1832B-33ED-4DAD-9E05-123D1B8760A6}">
      <dgm:prSet/>
      <dgm:spPr/>
      <dgm:t>
        <a:bodyPr/>
        <a:lstStyle/>
        <a:p>
          <a:endParaRPr lang="en-US"/>
        </a:p>
      </dgm:t>
    </dgm:pt>
    <dgm:pt modelId="{177EE8ED-7720-4D63-9C51-2FA1D0372366}" type="pres">
      <dgm:prSet presAssocID="{E36D88FA-9A74-4392-98C5-F2BCCB6E63FD}" presName="Name0" presStyleCnt="0">
        <dgm:presLayoutVars>
          <dgm:dir/>
          <dgm:animLvl val="lvl"/>
          <dgm:resizeHandles val="exact"/>
        </dgm:presLayoutVars>
      </dgm:prSet>
      <dgm:spPr/>
    </dgm:pt>
    <dgm:pt modelId="{FA035F45-D76D-4D37-8A67-1A5A78312B5E}" type="pres">
      <dgm:prSet presAssocID="{E706911D-93CF-4035-A1C7-1ADC12E52C4F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1551C0-2B97-441E-BF65-816009803B17}" type="pres">
      <dgm:prSet presAssocID="{20374398-4C1C-486D-979B-4AA745C29269}" presName="parTxOnlySpace" presStyleCnt="0"/>
      <dgm:spPr/>
    </dgm:pt>
    <dgm:pt modelId="{7608910C-6D1D-42E4-AE37-10CD4C886587}" type="pres">
      <dgm:prSet presAssocID="{8551E5D4-0372-4A2C-AD22-27DAA3692B34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365122-3995-4837-9715-E71F7A9860D2}" type="presOf" srcId="{8551E5D4-0372-4A2C-AD22-27DAA3692B34}" destId="{7608910C-6D1D-42E4-AE37-10CD4C886587}" srcOrd="0" destOrd="0" presId="urn:microsoft.com/office/officeart/2005/8/layout/chevron1"/>
    <dgm:cxn modelId="{89F1832B-33ED-4DAD-9E05-123D1B8760A6}" srcId="{E36D88FA-9A74-4392-98C5-F2BCCB6E63FD}" destId="{8551E5D4-0372-4A2C-AD22-27DAA3692B34}" srcOrd="1" destOrd="0" parTransId="{7E9B6B5E-B477-4706-9755-0744A28ABAE8}" sibTransId="{74520389-281B-4EFC-B887-C7499FA7294B}"/>
    <dgm:cxn modelId="{3A64910C-40EE-44D2-BEDB-2FD0DA261FA6}" type="presOf" srcId="{E706911D-93CF-4035-A1C7-1ADC12E52C4F}" destId="{FA035F45-D76D-4D37-8A67-1A5A78312B5E}" srcOrd="0" destOrd="0" presId="urn:microsoft.com/office/officeart/2005/8/layout/chevron1"/>
    <dgm:cxn modelId="{82DD0B60-4D61-4F48-A34B-8C376835F859}" srcId="{E36D88FA-9A74-4392-98C5-F2BCCB6E63FD}" destId="{E706911D-93CF-4035-A1C7-1ADC12E52C4F}" srcOrd="0" destOrd="0" parTransId="{4B8EC13F-B7CF-43B9-9F72-6B7437B4C6FD}" sibTransId="{20374398-4C1C-486D-979B-4AA745C29269}"/>
    <dgm:cxn modelId="{A095308C-1126-4C8D-9DE1-CFB7EBFFA30E}" type="presOf" srcId="{E36D88FA-9A74-4392-98C5-F2BCCB6E63FD}" destId="{177EE8ED-7720-4D63-9C51-2FA1D0372366}" srcOrd="0" destOrd="0" presId="urn:microsoft.com/office/officeart/2005/8/layout/chevron1"/>
    <dgm:cxn modelId="{709EB1CB-BB0D-4567-A76B-48B7AD69ECE8}" type="presParOf" srcId="{177EE8ED-7720-4D63-9C51-2FA1D0372366}" destId="{FA035F45-D76D-4D37-8A67-1A5A78312B5E}" srcOrd="0" destOrd="0" presId="urn:microsoft.com/office/officeart/2005/8/layout/chevron1"/>
    <dgm:cxn modelId="{0DB8FCE9-ACAD-4BAD-B30C-D73B430AF06A}" type="presParOf" srcId="{177EE8ED-7720-4D63-9C51-2FA1D0372366}" destId="{921551C0-2B97-441E-BF65-816009803B17}" srcOrd="1" destOrd="0" presId="urn:microsoft.com/office/officeart/2005/8/layout/chevron1"/>
    <dgm:cxn modelId="{16336992-B838-49C8-B55A-DE75B7DFF937}" type="presParOf" srcId="{177EE8ED-7720-4D63-9C51-2FA1D0372366}" destId="{7608910C-6D1D-42E4-AE37-10CD4C886587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4B1A08-EEFA-4654-8AFE-774ED8D728B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27638A-C76A-423D-A945-595E14242A26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Full </a:t>
          </a:r>
          <a:r>
            <a:rPr lang="en-US" dirty="0" err="1" smtClean="0"/>
            <a:t>Acreditation</a:t>
          </a:r>
          <a:endParaRPr lang="en-US" dirty="0"/>
        </a:p>
      </dgm:t>
    </dgm:pt>
    <dgm:pt modelId="{0D8470B3-B8AF-4EC7-99F8-0D24656E9B1B}" type="parTrans" cxnId="{930A783F-3747-4CA7-A777-F9033D9155D6}">
      <dgm:prSet/>
      <dgm:spPr/>
      <dgm:t>
        <a:bodyPr/>
        <a:lstStyle/>
        <a:p>
          <a:endParaRPr lang="en-US"/>
        </a:p>
      </dgm:t>
    </dgm:pt>
    <dgm:pt modelId="{E4DD8E36-964C-4A90-9740-7546AC9A394D}" type="sibTrans" cxnId="{930A783F-3747-4CA7-A777-F9033D9155D6}">
      <dgm:prSet/>
      <dgm:spPr/>
      <dgm:t>
        <a:bodyPr/>
        <a:lstStyle/>
        <a:p>
          <a:endParaRPr lang="en-US"/>
        </a:p>
      </dgm:t>
    </dgm:pt>
    <dgm:pt modelId="{1C7A5537-546A-42AC-AEB1-68E71D29717D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PS </a:t>
          </a:r>
          <a:r>
            <a:rPr lang="en-US" dirty="0" err="1" smtClean="0"/>
            <a:t>telah</a:t>
          </a:r>
          <a:r>
            <a:rPr lang="en-US" dirty="0" smtClean="0"/>
            <a:t> </a:t>
          </a:r>
          <a:r>
            <a:rPr lang="en-US" dirty="0" err="1" smtClean="0"/>
            <a:t>mererapkan</a:t>
          </a:r>
          <a:r>
            <a:rPr lang="en-US" dirty="0" smtClean="0"/>
            <a:t> </a:t>
          </a:r>
          <a:r>
            <a:rPr lang="en-US" dirty="0" err="1" smtClean="0"/>
            <a:t>kurikulum</a:t>
          </a:r>
          <a:r>
            <a:rPr lang="en-US" dirty="0" smtClean="0"/>
            <a:t> OBE </a:t>
          </a:r>
          <a:endParaRPr lang="en-US" dirty="0"/>
        </a:p>
      </dgm:t>
    </dgm:pt>
    <dgm:pt modelId="{1F9E8F1A-99BC-4E76-B84A-0153FE91CEBB}" type="parTrans" cxnId="{F3CBBEE4-32F7-47D7-B5A7-6191E6DD5F60}">
      <dgm:prSet/>
      <dgm:spPr/>
      <dgm:t>
        <a:bodyPr/>
        <a:lstStyle/>
        <a:p>
          <a:endParaRPr lang="en-US"/>
        </a:p>
      </dgm:t>
    </dgm:pt>
    <dgm:pt modelId="{F312AA71-096F-4BC1-AA4C-DF913E0A3686}" type="sibTrans" cxnId="{F3CBBEE4-32F7-47D7-B5A7-6191E6DD5F60}">
      <dgm:prSet/>
      <dgm:spPr/>
      <dgm:t>
        <a:bodyPr/>
        <a:lstStyle/>
        <a:p>
          <a:endParaRPr lang="en-US"/>
        </a:p>
      </dgm:t>
    </dgm:pt>
    <dgm:pt modelId="{67F1BEB4-B4CA-41DD-8878-E3FAE9589308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Saat</a:t>
          </a:r>
          <a:r>
            <a:rPr lang="en-US" dirty="0" smtClean="0"/>
            <a:t> </a:t>
          </a:r>
          <a:r>
            <a:rPr lang="en-US" dirty="0" err="1" smtClean="0"/>
            <a:t>dilakukan</a:t>
          </a:r>
          <a:r>
            <a:rPr lang="en-US" dirty="0" smtClean="0"/>
            <a:t> </a:t>
          </a:r>
          <a:r>
            <a:rPr lang="en-US" dirty="0" err="1" smtClean="0"/>
            <a:t>evaluasi</a:t>
          </a:r>
          <a:r>
            <a:rPr lang="en-US" dirty="0" smtClean="0"/>
            <a:t> </a:t>
          </a:r>
          <a:r>
            <a:rPr lang="en-US" dirty="0" err="1" smtClean="0"/>
            <a:t>telah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alumni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kurikulum</a:t>
          </a:r>
          <a:r>
            <a:rPr lang="en-US" dirty="0" smtClean="0"/>
            <a:t> OBE</a:t>
          </a:r>
          <a:endParaRPr lang="en-US" dirty="0"/>
        </a:p>
      </dgm:t>
    </dgm:pt>
    <dgm:pt modelId="{F51FBD45-D43A-4A2E-B6AF-F5EF1DFC037D}" type="parTrans" cxnId="{A169E6CD-F32F-4F86-97E9-53A819A4A2F8}">
      <dgm:prSet/>
      <dgm:spPr/>
      <dgm:t>
        <a:bodyPr/>
        <a:lstStyle/>
        <a:p>
          <a:endParaRPr lang="en-US"/>
        </a:p>
      </dgm:t>
    </dgm:pt>
    <dgm:pt modelId="{FC392077-63E4-49F0-8A77-D2BC48ED550B}" type="sibTrans" cxnId="{A169E6CD-F32F-4F86-97E9-53A819A4A2F8}">
      <dgm:prSet/>
      <dgm:spPr/>
      <dgm:t>
        <a:bodyPr/>
        <a:lstStyle/>
        <a:p>
          <a:endParaRPr lang="en-US"/>
        </a:p>
      </dgm:t>
    </dgm:pt>
    <dgm:pt modelId="{82ECD9AF-1007-4C77-9F70-4F0EBECE282D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Provisional </a:t>
          </a:r>
          <a:r>
            <a:rPr lang="en-US" dirty="0" err="1" smtClean="0"/>
            <a:t>Acreditation</a:t>
          </a:r>
          <a:endParaRPr lang="en-US" dirty="0"/>
        </a:p>
      </dgm:t>
    </dgm:pt>
    <dgm:pt modelId="{58600982-D44F-48FA-848F-48910F3311C6}" type="parTrans" cxnId="{6C62B961-5A3C-4A4E-9589-24C5A0E70046}">
      <dgm:prSet/>
      <dgm:spPr/>
      <dgm:t>
        <a:bodyPr/>
        <a:lstStyle/>
        <a:p>
          <a:endParaRPr lang="en-US"/>
        </a:p>
      </dgm:t>
    </dgm:pt>
    <dgm:pt modelId="{2A1949C5-3822-4E3A-925E-E04F64EA801F}" type="sibTrans" cxnId="{6C62B961-5A3C-4A4E-9589-24C5A0E70046}">
      <dgm:prSet/>
      <dgm:spPr/>
      <dgm:t>
        <a:bodyPr/>
        <a:lstStyle/>
        <a:p>
          <a:endParaRPr lang="en-US"/>
        </a:p>
      </dgm:t>
    </dgm:pt>
    <dgm:pt modelId="{C66744C4-CD0A-41EE-9927-93812F9DDE11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PS </a:t>
          </a:r>
          <a:r>
            <a:rPr lang="en-US" dirty="0" err="1" smtClean="0"/>
            <a:t>telah</a:t>
          </a:r>
          <a:r>
            <a:rPr lang="en-US" dirty="0" smtClean="0"/>
            <a:t> </a:t>
          </a:r>
          <a:r>
            <a:rPr lang="en-US" dirty="0" err="1" smtClean="0"/>
            <a:t>mererapkan</a:t>
          </a:r>
          <a:r>
            <a:rPr lang="en-US" dirty="0" smtClean="0"/>
            <a:t> </a:t>
          </a:r>
          <a:r>
            <a:rPr lang="en-US" dirty="0" err="1" smtClean="0"/>
            <a:t>kurikulum</a:t>
          </a:r>
          <a:r>
            <a:rPr lang="en-US" dirty="0" smtClean="0"/>
            <a:t> OBE </a:t>
          </a:r>
          <a:r>
            <a:rPr lang="en-US" dirty="0" err="1" smtClean="0"/>
            <a:t>sekurang-kurangnya</a:t>
          </a:r>
          <a:r>
            <a:rPr lang="en-US" dirty="0" smtClean="0"/>
            <a:t> </a:t>
          </a:r>
          <a:r>
            <a:rPr lang="en-US" dirty="0" err="1" smtClean="0"/>
            <a:t>mahasiswa</a:t>
          </a:r>
          <a:r>
            <a:rPr lang="en-US" dirty="0" smtClean="0"/>
            <a:t> </a:t>
          </a:r>
          <a:r>
            <a:rPr lang="en-US" dirty="0" err="1" smtClean="0"/>
            <a:t>telah</a:t>
          </a:r>
          <a:r>
            <a:rPr lang="en-US" dirty="0" smtClean="0"/>
            <a:t> </a:t>
          </a:r>
          <a:r>
            <a:rPr lang="en-US" dirty="0" err="1" smtClean="0"/>
            <a:t>menyelesaikan</a:t>
          </a:r>
          <a:r>
            <a:rPr lang="en-US" dirty="0" smtClean="0"/>
            <a:t> </a:t>
          </a:r>
          <a:r>
            <a:rPr lang="en-US" dirty="0" err="1" smtClean="0"/>
            <a:t>kurikulum</a:t>
          </a:r>
          <a:r>
            <a:rPr lang="en-US" dirty="0" smtClean="0"/>
            <a:t> </a:t>
          </a:r>
          <a:r>
            <a:rPr lang="en-US" dirty="0" err="1" smtClean="0"/>
            <a:t>tersebut</a:t>
          </a:r>
          <a:r>
            <a:rPr lang="en-US" dirty="0" smtClean="0"/>
            <a:t> 1 </a:t>
          </a:r>
          <a:r>
            <a:rPr lang="en-US" dirty="0" err="1" smtClean="0"/>
            <a:t>tahun</a:t>
          </a:r>
          <a:endParaRPr lang="en-US" dirty="0"/>
        </a:p>
      </dgm:t>
    </dgm:pt>
    <dgm:pt modelId="{CF76B0D2-B29F-4665-894A-80926817C7A8}" type="parTrans" cxnId="{B3EC7166-946E-45A0-B26C-EBB856E88917}">
      <dgm:prSet/>
      <dgm:spPr/>
      <dgm:t>
        <a:bodyPr/>
        <a:lstStyle/>
        <a:p>
          <a:endParaRPr lang="en-US"/>
        </a:p>
      </dgm:t>
    </dgm:pt>
    <dgm:pt modelId="{605D289C-C666-4FE0-98D6-9BA0EE9968EC}" type="sibTrans" cxnId="{B3EC7166-946E-45A0-B26C-EBB856E88917}">
      <dgm:prSet/>
      <dgm:spPr/>
      <dgm:t>
        <a:bodyPr/>
        <a:lstStyle/>
        <a:p>
          <a:endParaRPr lang="en-US"/>
        </a:p>
      </dgm:t>
    </dgm:pt>
    <dgm:pt modelId="{4E68C11B-76BD-4235-81B4-DA358C85928A}" type="pres">
      <dgm:prSet presAssocID="{FB4B1A08-EEFA-4654-8AFE-774ED8D728B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E524D31-4B39-4C03-99AA-398852C05182}" type="pres">
      <dgm:prSet presAssocID="{4827638A-C76A-423D-A945-595E14242A26}" presName="linNode" presStyleCnt="0"/>
      <dgm:spPr/>
    </dgm:pt>
    <dgm:pt modelId="{D3676E03-8464-4164-AB8F-83776D35B504}" type="pres">
      <dgm:prSet presAssocID="{4827638A-C76A-423D-A945-595E14242A26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DA42E2-BE1A-412F-8B75-7CB1431B4BA6}" type="pres">
      <dgm:prSet presAssocID="{4827638A-C76A-423D-A945-595E14242A26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EE780-F547-4E5F-A7C7-F1CBD2B3A758}" type="pres">
      <dgm:prSet presAssocID="{E4DD8E36-964C-4A90-9740-7546AC9A394D}" presName="spacing" presStyleCnt="0"/>
      <dgm:spPr/>
    </dgm:pt>
    <dgm:pt modelId="{14F4D889-4429-4145-9AC3-233226A3F2A9}" type="pres">
      <dgm:prSet presAssocID="{82ECD9AF-1007-4C77-9F70-4F0EBECE282D}" presName="linNode" presStyleCnt="0"/>
      <dgm:spPr/>
    </dgm:pt>
    <dgm:pt modelId="{A7F9E46A-1FE0-458D-BED5-F20BC224A184}" type="pres">
      <dgm:prSet presAssocID="{82ECD9AF-1007-4C77-9F70-4F0EBECE282D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963A34-57EB-48C4-8F52-098982E174A1}" type="pres">
      <dgm:prSet presAssocID="{82ECD9AF-1007-4C77-9F70-4F0EBECE282D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33B96C-C373-432A-A9E3-035BCF10E13F}" type="presOf" srcId="{1C7A5537-546A-42AC-AEB1-68E71D29717D}" destId="{52DA42E2-BE1A-412F-8B75-7CB1431B4BA6}" srcOrd="0" destOrd="0" presId="urn:microsoft.com/office/officeart/2005/8/layout/vList6"/>
    <dgm:cxn modelId="{F3CBBEE4-32F7-47D7-B5A7-6191E6DD5F60}" srcId="{4827638A-C76A-423D-A945-595E14242A26}" destId="{1C7A5537-546A-42AC-AEB1-68E71D29717D}" srcOrd="0" destOrd="0" parTransId="{1F9E8F1A-99BC-4E76-B84A-0153FE91CEBB}" sibTransId="{F312AA71-096F-4BC1-AA4C-DF913E0A3686}"/>
    <dgm:cxn modelId="{930A783F-3747-4CA7-A777-F9033D9155D6}" srcId="{FB4B1A08-EEFA-4654-8AFE-774ED8D728BF}" destId="{4827638A-C76A-423D-A945-595E14242A26}" srcOrd="0" destOrd="0" parTransId="{0D8470B3-B8AF-4EC7-99F8-0D24656E9B1B}" sibTransId="{E4DD8E36-964C-4A90-9740-7546AC9A394D}"/>
    <dgm:cxn modelId="{88511D9B-FD2A-4E6E-BC06-CACF712D9845}" type="presOf" srcId="{82ECD9AF-1007-4C77-9F70-4F0EBECE282D}" destId="{A7F9E46A-1FE0-458D-BED5-F20BC224A184}" srcOrd="0" destOrd="0" presId="urn:microsoft.com/office/officeart/2005/8/layout/vList6"/>
    <dgm:cxn modelId="{829A6C95-69BA-4997-AF47-BDE6F9D91235}" type="presOf" srcId="{FB4B1A08-EEFA-4654-8AFE-774ED8D728BF}" destId="{4E68C11B-76BD-4235-81B4-DA358C85928A}" srcOrd="0" destOrd="0" presId="urn:microsoft.com/office/officeart/2005/8/layout/vList6"/>
    <dgm:cxn modelId="{6C62B961-5A3C-4A4E-9589-24C5A0E70046}" srcId="{FB4B1A08-EEFA-4654-8AFE-774ED8D728BF}" destId="{82ECD9AF-1007-4C77-9F70-4F0EBECE282D}" srcOrd="1" destOrd="0" parTransId="{58600982-D44F-48FA-848F-48910F3311C6}" sibTransId="{2A1949C5-3822-4E3A-925E-E04F64EA801F}"/>
    <dgm:cxn modelId="{EC461F6D-A840-4696-A920-1AFE9B293410}" type="presOf" srcId="{4827638A-C76A-423D-A945-595E14242A26}" destId="{D3676E03-8464-4164-AB8F-83776D35B504}" srcOrd="0" destOrd="0" presId="urn:microsoft.com/office/officeart/2005/8/layout/vList6"/>
    <dgm:cxn modelId="{583207FA-ED83-41EB-8BDC-17A15D792F2B}" type="presOf" srcId="{C66744C4-CD0A-41EE-9927-93812F9DDE11}" destId="{8F963A34-57EB-48C4-8F52-098982E174A1}" srcOrd="0" destOrd="0" presId="urn:microsoft.com/office/officeart/2005/8/layout/vList6"/>
    <dgm:cxn modelId="{B3EC7166-946E-45A0-B26C-EBB856E88917}" srcId="{82ECD9AF-1007-4C77-9F70-4F0EBECE282D}" destId="{C66744C4-CD0A-41EE-9927-93812F9DDE11}" srcOrd="0" destOrd="0" parTransId="{CF76B0D2-B29F-4665-894A-80926817C7A8}" sibTransId="{605D289C-C666-4FE0-98D6-9BA0EE9968EC}"/>
    <dgm:cxn modelId="{71D02488-2126-4842-9DBB-B1FB25321755}" type="presOf" srcId="{67F1BEB4-B4CA-41DD-8878-E3FAE9589308}" destId="{52DA42E2-BE1A-412F-8B75-7CB1431B4BA6}" srcOrd="0" destOrd="1" presId="urn:microsoft.com/office/officeart/2005/8/layout/vList6"/>
    <dgm:cxn modelId="{A169E6CD-F32F-4F86-97E9-53A819A4A2F8}" srcId="{4827638A-C76A-423D-A945-595E14242A26}" destId="{67F1BEB4-B4CA-41DD-8878-E3FAE9589308}" srcOrd="1" destOrd="0" parTransId="{F51FBD45-D43A-4A2E-B6AF-F5EF1DFC037D}" sibTransId="{FC392077-63E4-49F0-8A77-D2BC48ED550B}"/>
    <dgm:cxn modelId="{DEDC1FBC-9C86-45EE-AD13-0F513F759009}" type="presParOf" srcId="{4E68C11B-76BD-4235-81B4-DA358C85928A}" destId="{BE524D31-4B39-4C03-99AA-398852C05182}" srcOrd="0" destOrd="0" presId="urn:microsoft.com/office/officeart/2005/8/layout/vList6"/>
    <dgm:cxn modelId="{82E89DEA-84A6-40BB-8ADC-1CD1FA0195F8}" type="presParOf" srcId="{BE524D31-4B39-4C03-99AA-398852C05182}" destId="{D3676E03-8464-4164-AB8F-83776D35B504}" srcOrd="0" destOrd="0" presId="urn:microsoft.com/office/officeart/2005/8/layout/vList6"/>
    <dgm:cxn modelId="{E3E7C724-F7B8-4395-A565-DAAF34A3FBA9}" type="presParOf" srcId="{BE524D31-4B39-4C03-99AA-398852C05182}" destId="{52DA42E2-BE1A-412F-8B75-7CB1431B4BA6}" srcOrd="1" destOrd="0" presId="urn:microsoft.com/office/officeart/2005/8/layout/vList6"/>
    <dgm:cxn modelId="{13F141EB-2184-4290-8C34-F87F0725B300}" type="presParOf" srcId="{4E68C11B-76BD-4235-81B4-DA358C85928A}" destId="{2AEEE780-F547-4E5F-A7C7-F1CBD2B3A758}" srcOrd="1" destOrd="0" presId="urn:microsoft.com/office/officeart/2005/8/layout/vList6"/>
    <dgm:cxn modelId="{E427F7A4-FE5C-4AF2-9DB4-C90AF9382481}" type="presParOf" srcId="{4E68C11B-76BD-4235-81B4-DA358C85928A}" destId="{14F4D889-4429-4145-9AC3-233226A3F2A9}" srcOrd="2" destOrd="0" presId="urn:microsoft.com/office/officeart/2005/8/layout/vList6"/>
    <dgm:cxn modelId="{45C9DFB2-539B-4BCD-9D47-7F9C1DA75E6B}" type="presParOf" srcId="{14F4D889-4429-4145-9AC3-233226A3F2A9}" destId="{A7F9E46A-1FE0-458D-BED5-F20BC224A184}" srcOrd="0" destOrd="0" presId="urn:microsoft.com/office/officeart/2005/8/layout/vList6"/>
    <dgm:cxn modelId="{2C77B0ED-DC8A-4987-82E6-46D83102271E}" type="presParOf" srcId="{14F4D889-4429-4145-9AC3-233226A3F2A9}" destId="{8F963A34-57EB-48C4-8F52-098982E174A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35F45-D76D-4D37-8A67-1A5A78312B5E}">
      <dsp:nvSpPr>
        <dsp:cNvPr id="0" name=""/>
        <dsp:cNvSpPr/>
      </dsp:nvSpPr>
      <dsp:spPr>
        <a:xfrm>
          <a:off x="7099" y="1208662"/>
          <a:ext cx="4243685" cy="1697474"/>
        </a:xfrm>
        <a:prstGeom prst="chevron">
          <a:avLst/>
        </a:prstGeom>
        <a:solidFill>
          <a:schemeClr val="accent5"/>
        </a:solidFill>
        <a:ln w="28575" cap="flat" cmpd="sng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2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marR="0" lvl="0" algn="ctr" defTabSz="1778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en-US" sz="4000" kern="1200" dirty="0" err="1" smtClean="0"/>
            <a:t>Kurikulum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Tahun</a:t>
          </a:r>
          <a:r>
            <a:rPr lang="en-US" sz="4000" kern="1200" dirty="0" smtClean="0"/>
            <a:t> 2012 </a:t>
          </a:r>
          <a:endParaRPr lang="en-US" sz="4000" kern="1200" dirty="0"/>
        </a:p>
      </dsp:txBody>
      <dsp:txXfrm>
        <a:off x="855836" y="1208662"/>
        <a:ext cx="2546211" cy="1697474"/>
      </dsp:txXfrm>
    </dsp:sp>
    <dsp:sp modelId="{7608910C-6D1D-42E4-AE37-10CD4C886587}">
      <dsp:nvSpPr>
        <dsp:cNvPr id="0" name=""/>
        <dsp:cNvSpPr/>
      </dsp:nvSpPr>
      <dsp:spPr>
        <a:xfrm>
          <a:off x="3826415" y="1208662"/>
          <a:ext cx="4243685" cy="1697474"/>
        </a:xfrm>
        <a:prstGeom prst="chevron">
          <a:avLst/>
        </a:prstGeom>
        <a:solidFill>
          <a:schemeClr val="accent4"/>
        </a:solidFill>
        <a:ln w="28575" cap="flat" cmpd="sng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2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/>
            <a:t>Kurikulum</a:t>
          </a:r>
          <a:r>
            <a:rPr lang="en-US" sz="4000" kern="1200" dirty="0" smtClean="0"/>
            <a:t> KKNI 2017</a:t>
          </a:r>
          <a:endParaRPr lang="en-US" sz="4000" kern="1200" dirty="0"/>
        </a:p>
      </dsp:txBody>
      <dsp:txXfrm>
        <a:off x="4675152" y="1208662"/>
        <a:ext cx="2546211" cy="16974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D3BAD-A079-4FC5-A839-052A5EFD7342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A3403-2A18-40B0-BE35-2F961F667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53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9158F-0FF9-4A3B-8A03-2B7CD7AD71D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636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D4316-E739-4193-B2BA-84DCBD7880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66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368A-0F80-4EE8-AC1F-7FA9BFA3C052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678C20-9A55-4649-B0EC-4519AC4DA26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368A-0F80-4EE8-AC1F-7FA9BFA3C052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8C20-9A55-4649-B0EC-4519AC4DA2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368A-0F80-4EE8-AC1F-7FA9BFA3C052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8C20-9A55-4649-B0EC-4519AC4DA2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368A-0F80-4EE8-AC1F-7FA9BFA3C052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8C20-9A55-4649-B0EC-4519AC4DA2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368A-0F80-4EE8-AC1F-7FA9BFA3C052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8C20-9A55-4649-B0EC-4519AC4DA2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368A-0F80-4EE8-AC1F-7FA9BFA3C052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8C20-9A55-4649-B0EC-4519AC4DA26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368A-0F80-4EE8-AC1F-7FA9BFA3C052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8C20-9A55-4649-B0EC-4519AC4DA26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368A-0F80-4EE8-AC1F-7FA9BFA3C052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8C20-9A55-4649-B0EC-4519AC4DA2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368A-0F80-4EE8-AC1F-7FA9BFA3C052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8C20-9A55-4649-B0EC-4519AC4DA2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368A-0F80-4EE8-AC1F-7FA9BFA3C052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8C20-9A55-4649-B0EC-4519AC4DA2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368A-0F80-4EE8-AC1F-7FA9BFA3C052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8C20-9A55-4649-B0EC-4519AC4DA2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993368A-0F80-4EE8-AC1F-7FA9BFA3C052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5678C20-9A55-4649-B0EC-4519AC4DA26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112" y="5229225"/>
            <a:ext cx="7315200" cy="114463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sz="4000" b="1" dirty="0" err="1" smtClean="0"/>
              <a:t>Oleh</a:t>
            </a:r>
            <a:endParaRPr lang="en-US" sz="4000" b="1" dirty="0" smtClean="0"/>
          </a:p>
          <a:p>
            <a:pPr algn="r"/>
            <a:r>
              <a:rPr lang="en-US" sz="4000" b="1" dirty="0" smtClean="0"/>
              <a:t>Maya Sarah, ST, MT, PhD, IPM</a:t>
            </a:r>
            <a:endParaRPr lang="en-US" sz="4000" b="1" dirty="0"/>
          </a:p>
        </p:txBody>
      </p:sp>
      <p:pic>
        <p:nvPicPr>
          <p:cNvPr id="7" name="Picture 6" descr="D:\MAYA SARAH\Apple 26 feb 2018\IMG_697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65"/>
          <a:stretch/>
        </p:blipFill>
        <p:spPr bwMode="auto">
          <a:xfrm>
            <a:off x="152400" y="1219200"/>
            <a:ext cx="8267700" cy="40100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6" name="Picture 5" descr="logo usu untuk semua pn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1597024" cy="15481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362200"/>
            <a:ext cx="8077200" cy="2209800"/>
          </a:xfrm>
        </p:spPr>
        <p:txBody>
          <a:bodyPr>
            <a:noAutofit/>
          </a:bodyPr>
          <a:lstStyle/>
          <a:p>
            <a:pPr algn="r"/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Capaian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dan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Persiapan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Departemen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Teknik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Kimia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dalam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Akreditasi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IABEE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765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6248400" cy="115409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i="1" dirty="0" err="1" smtClean="0"/>
              <a:t>Capaian</a:t>
            </a:r>
            <a:r>
              <a:rPr lang="en-US" b="1" i="1" dirty="0" smtClean="0"/>
              <a:t> </a:t>
            </a:r>
            <a:r>
              <a:rPr lang="en-US" b="1" i="1" dirty="0" err="1" smtClean="0"/>
              <a:t>Pembelajaran</a:t>
            </a:r>
            <a:r>
              <a:rPr lang="en-US" b="1" i="1" dirty="0" smtClean="0"/>
              <a:t> (2)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886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mendisain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melaksanakan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eksperimen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laboratorium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dan</a:t>
            </a:r>
            <a:r>
              <a:rPr lang="en-US" b="1" dirty="0">
                <a:solidFill>
                  <a:srgbClr val="FF0000"/>
                </a:solidFill>
              </a:rPr>
              <a:t>/</a:t>
            </a:r>
            <a:r>
              <a:rPr lang="en-US" b="1" dirty="0" err="1">
                <a:solidFill>
                  <a:srgbClr val="FF0000"/>
                </a:solidFill>
              </a:rPr>
              <a:t>atau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lapangan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menganalisis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menginterpretasikan</a:t>
            </a:r>
            <a:r>
              <a:rPr lang="en-US" b="1" dirty="0">
                <a:solidFill>
                  <a:srgbClr val="FF0000"/>
                </a:solidFill>
              </a:rPr>
              <a:t>  data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memperkuat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khususnya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kimia</a:t>
            </a:r>
            <a:endParaRPr lang="en-US" dirty="0"/>
          </a:p>
          <a:p>
            <a:pPr lvl="0"/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mengidentifikasi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merumuskan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menganalisis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menyelesaikan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permasalahan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teknik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khususnya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secara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bertanggungjawab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memenuhi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etika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profesi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menerapkan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metode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keterampilan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perangkat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teknik</a:t>
            </a:r>
            <a:r>
              <a:rPr lang="en-US" b="1" dirty="0">
                <a:solidFill>
                  <a:srgbClr val="FF0000"/>
                </a:solidFill>
              </a:rPr>
              <a:t> modern </a:t>
            </a:r>
            <a:r>
              <a:rPr lang="en-US" dirty="0"/>
              <a:t>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praktek</a:t>
            </a:r>
            <a:r>
              <a:rPr lang="en-US" dirty="0"/>
              <a:t> </a:t>
            </a:r>
            <a:r>
              <a:rPr lang="en-US" dirty="0" err="1"/>
              <a:t>profesi</a:t>
            </a:r>
            <a:r>
              <a:rPr lang="en-US" dirty="0"/>
              <a:t> </a:t>
            </a:r>
            <a:r>
              <a:rPr lang="en-US" dirty="0" err="1"/>
              <a:t>keteknikan</a:t>
            </a:r>
            <a:r>
              <a:rPr lang="en-US" dirty="0"/>
              <a:t> </a:t>
            </a:r>
            <a:r>
              <a:rPr lang="en-US" dirty="0" err="1"/>
              <a:t>khususnya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smtClean="0"/>
              <a:t>Kimia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76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6248400" cy="115409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i="1" dirty="0" err="1" smtClean="0"/>
              <a:t>Capaian</a:t>
            </a:r>
            <a:r>
              <a:rPr lang="en-US" b="1" i="1" dirty="0" smtClean="0"/>
              <a:t> </a:t>
            </a:r>
            <a:r>
              <a:rPr lang="en-US" b="1" i="1" dirty="0" err="1" smtClean="0"/>
              <a:t>Pembelajaran</a:t>
            </a:r>
            <a:r>
              <a:rPr lang="en-US" b="1" i="1" dirty="0" smtClean="0"/>
              <a:t> (3)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8862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menjalankan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komunikasi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secara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efektif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lisan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tulisan</a:t>
            </a:r>
            <a:r>
              <a:rPr lang="en-US" dirty="0"/>
              <a:t> </a:t>
            </a:r>
            <a:r>
              <a:rPr lang="en-US" dirty="0" err="1"/>
              <a:t>khususnya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keteknikan</a:t>
            </a:r>
            <a:endParaRPr lang="en-US" dirty="0"/>
          </a:p>
          <a:p>
            <a:pPr lvl="0"/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merencanakan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menyelesaikan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mengevaluasi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tugas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menyeluruh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batasan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, </a:t>
            </a:r>
            <a:r>
              <a:rPr lang="en-US" dirty="0" err="1"/>
              <a:t>ekonomi</a:t>
            </a:r>
            <a:r>
              <a:rPr lang="en-US" dirty="0"/>
              <a:t>, </a:t>
            </a:r>
            <a:r>
              <a:rPr lang="en-US" dirty="0" err="1"/>
              <a:t>lingkungan</a:t>
            </a:r>
            <a:r>
              <a:rPr lang="en-US" dirty="0"/>
              <a:t>, </a:t>
            </a:r>
            <a:r>
              <a:rPr lang="en-US" dirty="0" err="1" smtClean="0"/>
              <a:t>sosial</a:t>
            </a:r>
            <a:r>
              <a:rPr lang="en-US" dirty="0"/>
              <a:t>,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keselamatan</a:t>
            </a:r>
            <a:r>
              <a:rPr lang="en-US" dirty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/>
              <a:t>sumberdaya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berkelanjutan</a:t>
            </a:r>
            <a:endParaRPr lang="en-US" dirty="0"/>
          </a:p>
          <a:p>
            <a:pPr lvl="0"/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bekerja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dalam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tim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lintas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disiplin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lintas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budaya</a:t>
            </a:r>
            <a:endParaRPr lang="en-US" b="1" dirty="0">
              <a:solidFill>
                <a:srgbClr val="FF0000"/>
              </a:solidFill>
            </a:endParaRPr>
          </a:p>
          <a:p>
            <a:pPr lvl="0"/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kapasitas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pembelajaran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sepanjang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hayat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yang </a:t>
            </a:r>
            <a:r>
              <a:rPr lang="en-US" dirty="0" err="1"/>
              <a:t>relevan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isu-isu</a:t>
            </a:r>
            <a:r>
              <a:rPr lang="en-US" dirty="0"/>
              <a:t> </a:t>
            </a:r>
            <a:r>
              <a:rPr lang="en-US" dirty="0" err="1"/>
              <a:t>terkini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1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8001000" cy="297602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5400" dirty="0" err="1" smtClean="0"/>
              <a:t>Akreditasi</a:t>
            </a:r>
            <a:r>
              <a:rPr lang="en-US" sz="5400" dirty="0" smtClean="0"/>
              <a:t> </a:t>
            </a:r>
            <a:r>
              <a:rPr lang="en-US" sz="5400" dirty="0" err="1" smtClean="0"/>
              <a:t>Internasional</a:t>
            </a:r>
            <a:r>
              <a:rPr lang="en-US" sz="5400" dirty="0" smtClean="0"/>
              <a:t> </a:t>
            </a:r>
            <a:r>
              <a:rPr lang="en-US" sz="8000" dirty="0" smtClean="0"/>
              <a:t>IABEE </a:t>
            </a:r>
            <a:br>
              <a:rPr lang="en-US" sz="8000" dirty="0" smtClean="0"/>
            </a:br>
            <a:r>
              <a:rPr lang="en-US" sz="6000" dirty="0" err="1" smtClean="0"/>
              <a:t>Teknik</a:t>
            </a:r>
            <a:r>
              <a:rPr lang="en-US" sz="6000" dirty="0" smtClean="0"/>
              <a:t> Kimia USU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6056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001000" cy="1154097"/>
          </a:xfrm>
        </p:spPr>
        <p:txBody>
          <a:bodyPr>
            <a:noAutofit/>
          </a:bodyPr>
          <a:lstStyle/>
          <a:p>
            <a:r>
              <a:rPr lang="en-US" b="1" dirty="0" err="1" smtClean="0"/>
              <a:t>Mengapa</a:t>
            </a:r>
            <a:r>
              <a:rPr lang="en-US" b="1" dirty="0" smtClean="0"/>
              <a:t> </a:t>
            </a:r>
            <a:r>
              <a:rPr lang="en-US" b="1" dirty="0" err="1" smtClean="0"/>
              <a:t>perlu</a:t>
            </a:r>
            <a:r>
              <a:rPr lang="en-US" b="1" dirty="0" smtClean="0"/>
              <a:t> </a:t>
            </a:r>
            <a:r>
              <a:rPr lang="en-US" b="1" dirty="0" err="1" smtClean="0"/>
              <a:t>Akreditasi</a:t>
            </a:r>
            <a:r>
              <a:rPr lang="en-US" b="1" dirty="0" smtClean="0"/>
              <a:t> </a:t>
            </a:r>
            <a:r>
              <a:rPr lang="en-US" b="1" dirty="0" err="1" smtClean="0"/>
              <a:t>Internasional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539527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720" lvl="0" indent="0">
              <a:buNone/>
            </a:pPr>
            <a:r>
              <a:rPr lang="en-US" sz="2800" dirty="0" smtClean="0"/>
              <a:t>RJP USU </a:t>
            </a:r>
            <a:r>
              <a:rPr lang="en-US" sz="2800" dirty="0" err="1" smtClean="0"/>
              <a:t>Tahun</a:t>
            </a:r>
            <a:r>
              <a:rPr lang="en-US" sz="2800" dirty="0" smtClean="0"/>
              <a:t> 2015 s/d </a:t>
            </a:r>
            <a:r>
              <a:rPr lang="en-US" sz="2800" dirty="0" err="1" smtClean="0"/>
              <a:t>Tahun</a:t>
            </a:r>
            <a:r>
              <a:rPr lang="en-US" sz="2800" dirty="0" smtClean="0"/>
              <a:t> 2039:</a:t>
            </a:r>
          </a:p>
          <a:p>
            <a:r>
              <a:rPr lang="en-US" sz="2800" dirty="0" smtClean="0"/>
              <a:t> </a:t>
            </a:r>
            <a:r>
              <a:rPr lang="id-ID" sz="2800" dirty="0" smtClean="0"/>
              <a:t>Tahap </a:t>
            </a:r>
            <a:r>
              <a:rPr lang="id-ID" sz="2800" dirty="0"/>
              <a:t>I (2015-2019), </a:t>
            </a:r>
            <a:r>
              <a:rPr lang="id-ID" sz="2800" dirty="0" smtClean="0"/>
              <a:t>USU </a:t>
            </a:r>
            <a:r>
              <a:rPr lang="id-ID" sz="2800" dirty="0"/>
              <a:t>menjadi universitas nasional terkemuka dengan akreditasi tertinggi dan merintis pengakuan internasional</a:t>
            </a:r>
            <a:endParaRPr lang="en-US" sz="2800" dirty="0"/>
          </a:p>
          <a:p>
            <a:pPr lvl="0"/>
            <a:r>
              <a:rPr lang="id-ID" sz="2800" dirty="0"/>
              <a:t>Tahap II (2020-2024), USU menjadi universitas berstandar internasional berciri keunggulan lokal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41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8382000" cy="115409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      </a:t>
            </a:r>
            <a:r>
              <a:rPr lang="en-US" b="1" dirty="0" err="1" smtClean="0"/>
              <a:t>Mengapa</a:t>
            </a:r>
            <a:r>
              <a:rPr lang="en-US" b="1" dirty="0" smtClean="0"/>
              <a:t> IABEE?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51054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300" dirty="0" smtClean="0"/>
              <a:t>International </a:t>
            </a:r>
            <a:r>
              <a:rPr lang="en-US" sz="2300" dirty="0" err="1" smtClean="0"/>
              <a:t>Acrediation</a:t>
            </a:r>
            <a:r>
              <a:rPr lang="en-US" sz="2300" dirty="0" smtClean="0"/>
              <a:t> Board for Engineering Education</a:t>
            </a:r>
          </a:p>
          <a:p>
            <a:r>
              <a:rPr lang="en-US" sz="2300" dirty="0" err="1" smtClean="0"/>
              <a:t>Lembaga</a:t>
            </a:r>
            <a:r>
              <a:rPr lang="en-US" sz="2300" dirty="0" smtClean="0"/>
              <a:t> </a:t>
            </a:r>
            <a:r>
              <a:rPr lang="en-US" sz="2300" dirty="0" err="1" smtClean="0"/>
              <a:t>akreditasi</a:t>
            </a:r>
            <a:r>
              <a:rPr lang="en-US" sz="2300" dirty="0" smtClean="0"/>
              <a:t> </a:t>
            </a:r>
            <a:r>
              <a:rPr lang="en-US" sz="2300" dirty="0" err="1" smtClean="0"/>
              <a:t>pendidikan</a:t>
            </a:r>
            <a:r>
              <a:rPr lang="en-US" sz="2300" dirty="0" smtClean="0"/>
              <a:t> </a:t>
            </a:r>
            <a:r>
              <a:rPr lang="en-US" sz="2300" dirty="0" err="1" smtClean="0"/>
              <a:t>tinggi</a:t>
            </a:r>
            <a:r>
              <a:rPr lang="en-US" sz="2300" dirty="0" smtClean="0"/>
              <a:t> </a:t>
            </a:r>
            <a:r>
              <a:rPr lang="en-US" sz="2300" dirty="0" err="1" smtClean="0"/>
              <a:t>untuk</a:t>
            </a:r>
            <a:r>
              <a:rPr lang="en-US" sz="2300" dirty="0" smtClean="0"/>
              <a:t> PS </a:t>
            </a:r>
            <a:r>
              <a:rPr lang="en-US" sz="2300" dirty="0" err="1" smtClean="0"/>
              <a:t>bidang</a:t>
            </a:r>
            <a:r>
              <a:rPr lang="en-US" sz="2300" dirty="0" smtClean="0"/>
              <a:t> </a:t>
            </a:r>
            <a:r>
              <a:rPr lang="en-US" sz="2300" dirty="0" err="1" smtClean="0"/>
              <a:t>teknik</a:t>
            </a:r>
            <a:endParaRPr lang="en-US" sz="2300" dirty="0"/>
          </a:p>
          <a:p>
            <a:r>
              <a:rPr lang="en-US" sz="2300" dirty="0" err="1" smtClean="0"/>
              <a:t>Sekarang</a:t>
            </a:r>
            <a:r>
              <a:rPr lang="en-US" sz="2300" dirty="0" smtClean="0"/>
              <a:t> </a:t>
            </a:r>
            <a:r>
              <a:rPr lang="en-US" sz="2300" dirty="0" err="1" smtClean="0"/>
              <a:t>ini</a:t>
            </a:r>
            <a:r>
              <a:rPr lang="en-US" sz="2300" dirty="0" smtClean="0"/>
              <a:t> </a:t>
            </a:r>
            <a:r>
              <a:rPr lang="en-US" sz="2300" dirty="0" err="1" smtClean="0"/>
              <a:t>dalam</a:t>
            </a:r>
            <a:r>
              <a:rPr lang="en-US" sz="2300" dirty="0" smtClean="0"/>
              <a:t> proses </a:t>
            </a:r>
            <a:r>
              <a:rPr lang="en-US" sz="2300" dirty="0" err="1" smtClean="0"/>
              <a:t>untuk</a:t>
            </a:r>
            <a:r>
              <a:rPr lang="en-US" sz="2300" dirty="0" smtClean="0"/>
              <a:t> </a:t>
            </a:r>
            <a:r>
              <a:rPr lang="en-US" sz="2300" dirty="0" err="1" smtClean="0"/>
              <a:t>menjadi</a:t>
            </a:r>
            <a:r>
              <a:rPr lang="en-US" sz="2300" dirty="0" smtClean="0"/>
              <a:t> </a:t>
            </a:r>
            <a:r>
              <a:rPr lang="en-US" sz="2300" dirty="0" err="1" smtClean="0"/>
              <a:t>anggota</a:t>
            </a:r>
            <a:r>
              <a:rPr lang="en-US" sz="2300" dirty="0" smtClean="0"/>
              <a:t> </a:t>
            </a:r>
            <a:r>
              <a:rPr lang="en-US" sz="2300" dirty="0" err="1" smtClean="0"/>
              <a:t>penandatangan</a:t>
            </a:r>
            <a:r>
              <a:rPr lang="en-US" sz="2300" dirty="0" smtClean="0"/>
              <a:t> Washington Accord (</a:t>
            </a:r>
            <a:r>
              <a:rPr lang="en-US" sz="2300" dirty="0"/>
              <a:t>WA) </a:t>
            </a:r>
            <a:endParaRPr lang="en-US" sz="2300" dirty="0" smtClean="0"/>
          </a:p>
          <a:p>
            <a:r>
              <a:rPr lang="en-US" sz="2300" dirty="0" smtClean="0"/>
              <a:t>WA </a:t>
            </a:r>
            <a:r>
              <a:rPr lang="en-US" sz="2300" dirty="0" err="1" smtClean="0"/>
              <a:t>adalah</a:t>
            </a:r>
            <a:r>
              <a:rPr lang="en-US" sz="2300" dirty="0" smtClean="0"/>
              <a:t> </a:t>
            </a:r>
            <a:r>
              <a:rPr lang="en-US" sz="2300" dirty="0" err="1" smtClean="0"/>
              <a:t>perjanjian</a:t>
            </a:r>
            <a:r>
              <a:rPr lang="en-US" sz="2300" dirty="0" smtClean="0"/>
              <a:t> multilateral </a:t>
            </a:r>
            <a:r>
              <a:rPr lang="en-US" sz="2300" dirty="0" err="1" smtClean="0"/>
              <a:t>diantara</a:t>
            </a:r>
            <a:r>
              <a:rPr lang="en-US" sz="2300" dirty="0" smtClean="0"/>
              <a:t> </a:t>
            </a:r>
            <a:r>
              <a:rPr lang="en-US" sz="2300" dirty="0" err="1" smtClean="0"/>
              <a:t>lembaga-lembaga</a:t>
            </a:r>
            <a:r>
              <a:rPr lang="en-US" sz="2300" dirty="0" smtClean="0"/>
              <a:t> </a:t>
            </a:r>
            <a:r>
              <a:rPr lang="en-US" sz="2300" dirty="0" err="1" smtClean="0"/>
              <a:t>penanggungjawab</a:t>
            </a:r>
            <a:r>
              <a:rPr lang="en-US" sz="2300" dirty="0" smtClean="0"/>
              <a:t> </a:t>
            </a:r>
            <a:r>
              <a:rPr lang="en-US" sz="2300" dirty="0" err="1" smtClean="0"/>
              <a:t>akreditasi</a:t>
            </a:r>
            <a:r>
              <a:rPr lang="en-US" sz="2300" dirty="0" smtClean="0"/>
              <a:t> </a:t>
            </a:r>
            <a:r>
              <a:rPr lang="en-US" sz="2300" dirty="0" err="1" smtClean="0"/>
              <a:t>pendidikan</a:t>
            </a:r>
            <a:r>
              <a:rPr lang="en-US" sz="2300" dirty="0" smtClean="0"/>
              <a:t> </a:t>
            </a:r>
            <a:r>
              <a:rPr lang="en-US" sz="2300" dirty="0" err="1" smtClean="0"/>
              <a:t>tinggi</a:t>
            </a:r>
            <a:r>
              <a:rPr lang="en-US" sz="2300" dirty="0" smtClean="0"/>
              <a:t> </a:t>
            </a:r>
            <a:r>
              <a:rPr lang="en-US" sz="2300" dirty="0" err="1" smtClean="0"/>
              <a:t>teknik</a:t>
            </a:r>
            <a:r>
              <a:rPr lang="en-US" sz="2300" dirty="0" smtClean="0"/>
              <a:t> yang </a:t>
            </a:r>
            <a:r>
              <a:rPr lang="en-US" sz="2300" dirty="0" err="1" smtClean="0"/>
              <a:t>saling</a:t>
            </a:r>
            <a:r>
              <a:rPr lang="en-US" sz="2300" dirty="0" smtClean="0"/>
              <a:t> </a:t>
            </a:r>
            <a:r>
              <a:rPr lang="en-US" sz="2300" dirty="0" err="1" smtClean="0"/>
              <a:t>bekerjasama</a:t>
            </a:r>
            <a:r>
              <a:rPr lang="en-US" sz="2300" dirty="0" smtClean="0"/>
              <a:t> </a:t>
            </a:r>
            <a:r>
              <a:rPr lang="en-US" sz="2300" dirty="0" err="1" smtClean="0"/>
              <a:t>membantu</a:t>
            </a:r>
            <a:r>
              <a:rPr lang="en-US" sz="2300" dirty="0" smtClean="0"/>
              <a:t> </a:t>
            </a:r>
            <a:r>
              <a:rPr lang="en-US" sz="2300" dirty="0" err="1" smtClean="0"/>
              <a:t>mobilitas</a:t>
            </a:r>
            <a:r>
              <a:rPr lang="en-US" sz="2300" dirty="0" smtClean="0"/>
              <a:t> </a:t>
            </a:r>
            <a:r>
              <a:rPr lang="en-US" sz="2300" dirty="0" err="1" smtClean="0"/>
              <a:t>praktisi</a:t>
            </a:r>
            <a:r>
              <a:rPr lang="en-US" sz="2300" dirty="0" smtClean="0"/>
              <a:t> </a:t>
            </a:r>
            <a:r>
              <a:rPr lang="en-US" sz="2300" dirty="0" err="1" smtClean="0"/>
              <a:t>keteknikan</a:t>
            </a:r>
            <a:endParaRPr lang="en-US" sz="2300" dirty="0" smtClean="0"/>
          </a:p>
          <a:p>
            <a:r>
              <a:rPr lang="en-US" sz="2300" dirty="0" err="1" smtClean="0"/>
              <a:t>Keanggotaan</a:t>
            </a:r>
            <a:r>
              <a:rPr lang="en-US" sz="2300" dirty="0" smtClean="0"/>
              <a:t> WA </a:t>
            </a:r>
            <a:r>
              <a:rPr lang="en-US" sz="2300" dirty="0" err="1" smtClean="0"/>
              <a:t>bersifat</a:t>
            </a:r>
            <a:r>
              <a:rPr lang="en-US" sz="2300" dirty="0" smtClean="0"/>
              <a:t> </a:t>
            </a:r>
            <a:r>
              <a:rPr lang="en-US" sz="2300" dirty="0" err="1" smtClean="0"/>
              <a:t>sukarela</a:t>
            </a:r>
            <a:r>
              <a:rPr lang="en-US" sz="2300" dirty="0" smtClean="0"/>
              <a:t>, </a:t>
            </a:r>
            <a:r>
              <a:rPr lang="en-US" sz="2300" dirty="0" err="1" smtClean="0"/>
              <a:t>namun</a:t>
            </a:r>
            <a:r>
              <a:rPr lang="en-US" sz="2300" dirty="0" smtClean="0"/>
              <a:t> </a:t>
            </a:r>
            <a:r>
              <a:rPr lang="en-US" sz="2300" dirty="0" err="1" smtClean="0"/>
              <a:t>para</a:t>
            </a:r>
            <a:r>
              <a:rPr lang="en-US" sz="2300" dirty="0" smtClean="0"/>
              <a:t> </a:t>
            </a:r>
            <a:r>
              <a:rPr lang="en-US" sz="2300" dirty="0" err="1" smtClean="0"/>
              <a:t>penandatangan</a:t>
            </a:r>
            <a:r>
              <a:rPr lang="en-US" sz="2300" dirty="0" smtClean="0"/>
              <a:t> </a:t>
            </a:r>
            <a:r>
              <a:rPr lang="en-US" sz="2300" dirty="0" err="1" smtClean="0"/>
              <a:t>berkomitmen</a:t>
            </a:r>
            <a:r>
              <a:rPr lang="en-US" sz="2300" dirty="0" smtClean="0"/>
              <a:t> </a:t>
            </a:r>
            <a:r>
              <a:rPr lang="en-US" sz="2300" dirty="0" err="1" smtClean="0"/>
              <a:t>dalam</a:t>
            </a:r>
            <a:r>
              <a:rPr lang="en-US" sz="2300" dirty="0" smtClean="0"/>
              <a:t> </a:t>
            </a:r>
            <a:r>
              <a:rPr lang="en-US" sz="2300" dirty="0" err="1" smtClean="0"/>
              <a:t>pengembangan</a:t>
            </a:r>
            <a:r>
              <a:rPr lang="en-US" sz="2300" dirty="0" smtClean="0"/>
              <a:t> </a:t>
            </a:r>
            <a:r>
              <a:rPr lang="en-US" sz="2300" dirty="0" err="1" smtClean="0"/>
              <a:t>dan</a:t>
            </a:r>
            <a:r>
              <a:rPr lang="en-US" sz="2300" dirty="0" smtClean="0"/>
              <a:t> </a:t>
            </a:r>
            <a:r>
              <a:rPr lang="en-US" sz="2300" dirty="0" err="1" smtClean="0"/>
              <a:t>pengakuan</a:t>
            </a:r>
            <a:r>
              <a:rPr lang="en-US" sz="2300" dirty="0" smtClean="0"/>
              <a:t> </a:t>
            </a:r>
            <a:r>
              <a:rPr lang="en-US" sz="2300" dirty="0" err="1" smtClean="0"/>
              <a:t>praktik-praktikyang</a:t>
            </a:r>
            <a:r>
              <a:rPr lang="en-US" sz="2300" dirty="0" smtClean="0"/>
              <a:t> </a:t>
            </a:r>
            <a:r>
              <a:rPr lang="en-US" sz="2300" dirty="0" err="1" smtClean="0"/>
              <a:t>baik</a:t>
            </a:r>
            <a:r>
              <a:rPr lang="en-US" sz="2300" dirty="0" smtClean="0"/>
              <a:t> </a:t>
            </a:r>
            <a:r>
              <a:rPr lang="en-US" sz="2300" dirty="0" err="1" smtClean="0"/>
              <a:t>dalam</a:t>
            </a:r>
            <a:r>
              <a:rPr lang="en-US" sz="2300" dirty="0" smtClean="0"/>
              <a:t> </a:t>
            </a:r>
            <a:r>
              <a:rPr lang="en-US" sz="2300" dirty="0" err="1" smtClean="0"/>
              <a:t>pendidikan</a:t>
            </a:r>
            <a:r>
              <a:rPr lang="en-US" sz="2300" dirty="0" smtClean="0"/>
              <a:t> </a:t>
            </a:r>
            <a:r>
              <a:rPr lang="en-US" sz="2300" dirty="0" err="1" smtClean="0"/>
              <a:t>teknik</a:t>
            </a:r>
            <a:r>
              <a:rPr lang="en-US" sz="2300" dirty="0" smtClean="0"/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val="211510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7315200" cy="115409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      </a:t>
            </a:r>
            <a:r>
              <a:rPr lang="en-US" dirty="0" err="1" smtClean="0"/>
              <a:t>Akreditasi</a:t>
            </a:r>
            <a:r>
              <a:rPr lang="en-US" dirty="0" smtClean="0"/>
              <a:t> IABEE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772400" cy="495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upaya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memperbaiki</a:t>
            </a:r>
            <a:r>
              <a:rPr lang="en-US" sz="2800" dirty="0" smtClean="0"/>
              <a:t> </a:t>
            </a:r>
            <a:r>
              <a:rPr lang="en-US" sz="2800" dirty="0" err="1" smtClean="0"/>
              <a:t>mutu</a:t>
            </a:r>
            <a:r>
              <a:rPr lang="en-US" sz="2800" dirty="0" smtClean="0"/>
              <a:t> </a:t>
            </a:r>
            <a:r>
              <a:rPr lang="en-US" sz="2800" dirty="0" err="1" smtClean="0"/>
              <a:t>pendidikan</a:t>
            </a:r>
            <a:r>
              <a:rPr lang="en-US" sz="2800" dirty="0" smtClean="0"/>
              <a:t> </a:t>
            </a:r>
            <a:r>
              <a:rPr lang="en-US" sz="2800" dirty="0" err="1" smtClean="0"/>
              <a:t>teknik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meningkatkan</a:t>
            </a:r>
            <a:r>
              <a:rPr lang="en-US" sz="2800" dirty="0" smtClean="0"/>
              <a:t> </a:t>
            </a:r>
            <a:r>
              <a:rPr lang="en-US" sz="2800" dirty="0" err="1" smtClean="0"/>
              <a:t>akuntabilitas</a:t>
            </a:r>
            <a:r>
              <a:rPr lang="en-US" sz="2800" dirty="0" smtClean="0"/>
              <a:t> </a:t>
            </a:r>
            <a:r>
              <a:rPr lang="en-US" sz="2800" dirty="0" err="1" smtClean="0"/>
              <a:t>kepada</a:t>
            </a:r>
            <a:r>
              <a:rPr lang="en-US" sz="2800" dirty="0" smtClean="0"/>
              <a:t> </a:t>
            </a:r>
            <a:r>
              <a:rPr lang="en-US" sz="2800" dirty="0" err="1" smtClean="0"/>
              <a:t>masyarakat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mendorong</a:t>
            </a:r>
            <a:r>
              <a:rPr lang="en-US" sz="2800" dirty="0" smtClean="0"/>
              <a:t> </a:t>
            </a:r>
            <a:r>
              <a:rPr lang="en-US" sz="2800" dirty="0" err="1" smtClean="0"/>
              <a:t>penerapan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pendidikan</a:t>
            </a:r>
            <a:r>
              <a:rPr lang="en-US" sz="2800" dirty="0" smtClean="0"/>
              <a:t> </a:t>
            </a:r>
            <a:r>
              <a:rPr lang="en-US" sz="2800" dirty="0" err="1" smtClean="0"/>
              <a:t>berbasis</a:t>
            </a:r>
            <a:r>
              <a:rPr lang="en-US" sz="2800" dirty="0" smtClean="0"/>
              <a:t> </a:t>
            </a:r>
            <a:r>
              <a:rPr lang="en-US" sz="2800" dirty="0" err="1" smtClean="0"/>
              <a:t>capaian</a:t>
            </a:r>
            <a:r>
              <a:rPr lang="en-US" sz="2800" dirty="0" smtClean="0"/>
              <a:t> </a:t>
            </a:r>
            <a:r>
              <a:rPr lang="en-US" sz="2800" dirty="0" err="1" smtClean="0"/>
              <a:t>pembelajaran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IABEE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departemen</a:t>
            </a:r>
            <a:r>
              <a:rPr lang="en-US" sz="2800" dirty="0" smtClean="0"/>
              <a:t> </a:t>
            </a:r>
            <a:r>
              <a:rPr lang="en-US" sz="2800" dirty="0" err="1" smtClean="0"/>
              <a:t>otonom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organisasi</a:t>
            </a:r>
            <a:r>
              <a:rPr lang="en-US" sz="2800" dirty="0" smtClean="0"/>
              <a:t> </a:t>
            </a:r>
            <a:r>
              <a:rPr lang="en-US" sz="2800" dirty="0" err="1" smtClean="0"/>
              <a:t>Persatuan</a:t>
            </a:r>
            <a:r>
              <a:rPr lang="en-US" sz="2800" dirty="0" smtClean="0"/>
              <a:t> </a:t>
            </a:r>
            <a:r>
              <a:rPr lang="en-US" sz="2800" dirty="0" err="1" smtClean="0"/>
              <a:t>Insinyur</a:t>
            </a:r>
            <a:r>
              <a:rPr lang="en-US" sz="2800" dirty="0" smtClean="0"/>
              <a:t> Indonesia </a:t>
            </a:r>
            <a:r>
              <a:rPr lang="en-US" sz="2800" dirty="0"/>
              <a:t>(PII), yang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asosiasi</a:t>
            </a:r>
            <a:r>
              <a:rPr lang="en-US" sz="2800" dirty="0" smtClean="0"/>
              <a:t> </a:t>
            </a:r>
            <a:r>
              <a:rPr lang="en-US" sz="2800" dirty="0" err="1" smtClean="0"/>
              <a:t>insinyur</a:t>
            </a:r>
            <a:r>
              <a:rPr lang="en-US" sz="2800" dirty="0" smtClean="0"/>
              <a:t> </a:t>
            </a:r>
            <a:r>
              <a:rPr lang="en-US" sz="2800" dirty="0" err="1" smtClean="0"/>
              <a:t>profesional</a:t>
            </a:r>
            <a:endParaRPr lang="en-US" sz="2800" dirty="0"/>
          </a:p>
          <a:p>
            <a:r>
              <a:rPr lang="en-US" sz="2800" dirty="0" smtClean="0"/>
              <a:t>IABEE </a:t>
            </a:r>
            <a:r>
              <a:rPr lang="en-US" sz="2800" dirty="0" err="1" smtClean="0"/>
              <a:t>diinisiasi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didukung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Ditjen</a:t>
            </a:r>
            <a:r>
              <a:rPr lang="en-US" sz="2800" dirty="0" smtClean="0"/>
              <a:t> DIKTI </a:t>
            </a:r>
            <a:r>
              <a:rPr lang="en-US" sz="2800" dirty="0"/>
              <a:t>yang </a:t>
            </a:r>
            <a:r>
              <a:rPr lang="en-US" sz="2800" dirty="0" err="1" smtClean="0"/>
              <a:t>bekerja</a:t>
            </a:r>
            <a:r>
              <a:rPr lang="en-US" sz="2800" dirty="0" smtClean="0"/>
              <a:t> </a:t>
            </a:r>
            <a:r>
              <a:rPr lang="en-US" sz="2800" dirty="0" err="1" smtClean="0"/>
              <a:t>sama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JICA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JABEE </a:t>
            </a:r>
            <a:r>
              <a:rPr lang="en-US" sz="2800" dirty="0" err="1"/>
              <a:t>sebagai</a:t>
            </a:r>
            <a:r>
              <a:rPr lang="en-US" sz="2800" dirty="0"/>
              <a:t> mentor.</a:t>
            </a:r>
          </a:p>
        </p:txBody>
      </p:sp>
    </p:spTree>
    <p:extLst>
      <p:ext uri="{BB962C8B-B14F-4D97-AF65-F5344CB8AC3E}">
        <p14:creationId xmlns:p14="http://schemas.microsoft.com/office/powerpoint/2010/main" val="385894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6705600" cy="1219200"/>
          </a:xfrm>
        </p:spPr>
        <p:txBody>
          <a:bodyPr/>
          <a:lstStyle/>
          <a:p>
            <a:r>
              <a:rPr lang="en-US" dirty="0" smtClean="0"/>
              <a:t>2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Akreditasi</a:t>
            </a:r>
            <a:r>
              <a:rPr lang="en-US" dirty="0" smtClean="0"/>
              <a:t> IABEE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43448336"/>
              </p:ext>
            </p:extLst>
          </p:nvPr>
        </p:nvGraphicFramePr>
        <p:xfrm>
          <a:off x="533400" y="18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81800" y="4191000"/>
            <a:ext cx="16002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Full </a:t>
            </a:r>
            <a:r>
              <a:rPr lang="en-US" dirty="0" err="1" smtClean="0"/>
              <a:t>Acreditation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4 </a:t>
            </a:r>
            <a:r>
              <a:rPr lang="en-US" dirty="0" err="1" smtClean="0"/>
              <a:t>tahun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00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14400" y="1371600"/>
            <a:ext cx="7315200" cy="374004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5400" b="1" dirty="0" err="1" smtClean="0"/>
              <a:t>Capaian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Departemen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Teknik</a:t>
            </a:r>
            <a:r>
              <a:rPr lang="en-US" sz="5400" b="1" dirty="0" smtClean="0"/>
              <a:t> Kimia</a:t>
            </a:r>
            <a:endParaRPr lang="en-US" sz="5400" b="1" dirty="0"/>
          </a:p>
        </p:txBody>
      </p:sp>
      <p:pic>
        <p:nvPicPr>
          <p:cNvPr id="5" name="Picture 4" descr="logo usu untuk semua pn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77940"/>
            <a:ext cx="1597024" cy="1548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994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5486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200" dirty="0" smtClean="0"/>
              <a:t>Workshop </a:t>
            </a:r>
            <a:r>
              <a:rPr lang="en-US" sz="2200" dirty="0" err="1" smtClean="0"/>
              <a:t>Akreditasi</a:t>
            </a:r>
            <a:r>
              <a:rPr lang="en-US" sz="2200" dirty="0" smtClean="0"/>
              <a:t> </a:t>
            </a:r>
            <a:r>
              <a:rPr lang="en-US" sz="2200" dirty="0" err="1" smtClean="0"/>
              <a:t>Internasional</a:t>
            </a:r>
            <a:r>
              <a:rPr lang="en-US" sz="2200" dirty="0" smtClean="0"/>
              <a:t> IABEE</a:t>
            </a:r>
          </a:p>
          <a:p>
            <a:r>
              <a:rPr lang="en-US" sz="2200" dirty="0" err="1" smtClean="0"/>
              <a:t>Implementasi</a:t>
            </a:r>
            <a:r>
              <a:rPr lang="en-US" sz="2200" dirty="0" smtClean="0"/>
              <a:t> </a:t>
            </a:r>
            <a:r>
              <a:rPr lang="en-US" sz="2200" dirty="0" err="1"/>
              <a:t>Kurikulum</a:t>
            </a:r>
            <a:r>
              <a:rPr lang="en-US" sz="2200" dirty="0"/>
              <a:t> KKNI 2017 </a:t>
            </a:r>
            <a:r>
              <a:rPr lang="en-US" sz="2200" dirty="0" err="1"/>
              <a:t>bagi</a:t>
            </a:r>
            <a:r>
              <a:rPr lang="en-US" sz="2200" dirty="0"/>
              <a:t> </a:t>
            </a:r>
            <a:r>
              <a:rPr lang="en-US" sz="2200" dirty="0" err="1"/>
              <a:t>mahasiswa</a:t>
            </a:r>
            <a:r>
              <a:rPr lang="en-US" sz="2200" dirty="0"/>
              <a:t> </a:t>
            </a:r>
            <a:r>
              <a:rPr lang="en-US" sz="2200" dirty="0" err="1"/>
              <a:t>Angkatan</a:t>
            </a:r>
            <a:r>
              <a:rPr lang="en-US" sz="2200" dirty="0"/>
              <a:t> </a:t>
            </a:r>
            <a:r>
              <a:rPr lang="en-US" sz="2200" dirty="0" smtClean="0"/>
              <a:t>2017</a:t>
            </a:r>
          </a:p>
          <a:p>
            <a:r>
              <a:rPr lang="en-US" sz="2200" dirty="0" smtClean="0"/>
              <a:t>Workshop </a:t>
            </a:r>
            <a:r>
              <a:rPr lang="en-US" sz="2200" dirty="0" err="1" smtClean="0"/>
              <a:t>Sosialisasi</a:t>
            </a:r>
            <a:r>
              <a:rPr lang="en-US" sz="2200" dirty="0" smtClean="0"/>
              <a:t> </a:t>
            </a:r>
            <a:r>
              <a:rPr lang="en-US" sz="2200" dirty="0" err="1" smtClean="0"/>
              <a:t>Akreditasi</a:t>
            </a:r>
            <a:r>
              <a:rPr lang="en-US" sz="2200" dirty="0" smtClean="0"/>
              <a:t> IABEE </a:t>
            </a:r>
            <a:r>
              <a:rPr lang="en-US" sz="2200" dirty="0" err="1" smtClean="0"/>
              <a:t>Teknik</a:t>
            </a:r>
            <a:r>
              <a:rPr lang="en-US" sz="2200" dirty="0" smtClean="0"/>
              <a:t> Kimia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Teknik</a:t>
            </a:r>
            <a:r>
              <a:rPr lang="en-US" sz="2200" dirty="0" smtClean="0"/>
              <a:t> </a:t>
            </a:r>
            <a:r>
              <a:rPr lang="en-US" sz="2200" dirty="0" err="1" smtClean="0"/>
              <a:t>Mesin</a:t>
            </a:r>
            <a:r>
              <a:rPr lang="en-US" sz="2200" dirty="0" smtClean="0"/>
              <a:t> </a:t>
            </a:r>
            <a:r>
              <a:rPr lang="en-US" sz="2200" dirty="0" err="1" smtClean="0"/>
              <a:t>bagi</a:t>
            </a:r>
            <a:r>
              <a:rPr lang="en-US" sz="2200" dirty="0" smtClean="0"/>
              <a:t> </a:t>
            </a:r>
            <a:r>
              <a:rPr lang="en-US" sz="2200" dirty="0" err="1" smtClean="0"/>
              <a:t>staf</a:t>
            </a:r>
            <a:r>
              <a:rPr lang="en-US" sz="2200" dirty="0" smtClean="0"/>
              <a:t> </a:t>
            </a:r>
            <a:r>
              <a:rPr lang="en-US" sz="2200" dirty="0" err="1" smtClean="0"/>
              <a:t>pengajar</a:t>
            </a:r>
            <a:r>
              <a:rPr lang="en-US" sz="2200" dirty="0" smtClean="0"/>
              <a:t> </a:t>
            </a:r>
          </a:p>
          <a:p>
            <a:r>
              <a:rPr lang="en-US" sz="2200" dirty="0" err="1" smtClean="0"/>
              <a:t>Sosialisasi</a:t>
            </a:r>
            <a:r>
              <a:rPr lang="en-US" sz="2200" dirty="0" smtClean="0"/>
              <a:t> informal </a:t>
            </a:r>
            <a:r>
              <a:rPr lang="en-US" sz="2200" dirty="0" err="1" smtClean="0"/>
              <a:t>Akreditasi</a:t>
            </a:r>
            <a:r>
              <a:rPr lang="en-US" sz="2200" dirty="0" smtClean="0"/>
              <a:t> IABEE </a:t>
            </a:r>
            <a:r>
              <a:rPr lang="en-US" sz="2200" dirty="0" err="1" smtClean="0"/>
              <a:t>Teknik</a:t>
            </a:r>
            <a:r>
              <a:rPr lang="en-US" sz="2200" dirty="0" smtClean="0"/>
              <a:t> Kimia </a:t>
            </a:r>
            <a:r>
              <a:rPr lang="en-US" sz="2200" dirty="0" err="1" smtClean="0"/>
              <a:t>kepada</a:t>
            </a:r>
            <a:r>
              <a:rPr lang="en-US" sz="2200" dirty="0" smtClean="0"/>
              <a:t> </a:t>
            </a:r>
            <a:r>
              <a:rPr lang="en-US" sz="2200" dirty="0" err="1" smtClean="0"/>
              <a:t>Mahasiswa</a:t>
            </a:r>
            <a:r>
              <a:rPr lang="en-US" sz="2200" dirty="0" smtClean="0"/>
              <a:t> </a:t>
            </a:r>
            <a:r>
              <a:rPr lang="en-US" sz="2200" dirty="0" err="1" smtClean="0"/>
              <a:t>Teknik</a:t>
            </a:r>
            <a:r>
              <a:rPr lang="en-US" sz="2200" dirty="0" smtClean="0"/>
              <a:t> Kimia </a:t>
            </a:r>
            <a:r>
              <a:rPr lang="en-US" sz="2200" dirty="0" err="1" smtClean="0"/>
              <a:t>dan</a:t>
            </a:r>
            <a:r>
              <a:rPr lang="en-US" sz="2200" dirty="0" smtClean="0"/>
              <a:t> Alumni</a:t>
            </a:r>
          </a:p>
          <a:p>
            <a:r>
              <a:rPr lang="en-US" sz="2200" dirty="0" err="1" smtClean="0"/>
              <a:t>Assesment</a:t>
            </a:r>
            <a:r>
              <a:rPr lang="en-US" sz="2200" dirty="0" smtClean="0"/>
              <a:t> </a:t>
            </a:r>
            <a:r>
              <a:rPr lang="en-US" sz="2200" dirty="0" err="1" smtClean="0"/>
              <a:t>awal</a:t>
            </a:r>
            <a:r>
              <a:rPr lang="en-US" sz="2200" dirty="0" smtClean="0"/>
              <a:t> </a:t>
            </a:r>
            <a:r>
              <a:rPr lang="en-US" sz="2200" dirty="0" err="1" smtClean="0"/>
              <a:t>kesiapan</a:t>
            </a:r>
            <a:r>
              <a:rPr lang="en-US" sz="2200" dirty="0" smtClean="0"/>
              <a:t> </a:t>
            </a:r>
            <a:r>
              <a:rPr lang="en-US" sz="2200" dirty="0" err="1" smtClean="0"/>
              <a:t>Teknik</a:t>
            </a:r>
            <a:r>
              <a:rPr lang="en-US" sz="2200" dirty="0" smtClean="0"/>
              <a:t> Kimia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Teknik</a:t>
            </a:r>
            <a:r>
              <a:rPr lang="en-US" sz="2200" dirty="0" smtClean="0"/>
              <a:t> </a:t>
            </a:r>
            <a:r>
              <a:rPr lang="en-US" sz="2200" dirty="0" err="1" smtClean="0"/>
              <a:t>Mesin</a:t>
            </a:r>
            <a:r>
              <a:rPr lang="en-US" sz="2200" dirty="0" smtClean="0"/>
              <a:t> </a:t>
            </a:r>
            <a:r>
              <a:rPr lang="en-US" sz="2200" dirty="0" err="1" smtClean="0"/>
              <a:t>mengikuti</a:t>
            </a:r>
            <a:r>
              <a:rPr lang="en-US" sz="2200" dirty="0" smtClean="0"/>
              <a:t> </a:t>
            </a:r>
            <a:r>
              <a:rPr lang="en-US" sz="2200" dirty="0" err="1" smtClean="0"/>
              <a:t>akreditasi</a:t>
            </a:r>
            <a:r>
              <a:rPr lang="en-US" sz="2200" dirty="0" smtClean="0"/>
              <a:t> IABEE</a:t>
            </a:r>
          </a:p>
          <a:p>
            <a:r>
              <a:rPr lang="en-US" sz="2200" dirty="0" err="1" smtClean="0"/>
              <a:t>Menyusun</a:t>
            </a:r>
            <a:r>
              <a:rPr lang="en-US" sz="2200" dirty="0" smtClean="0"/>
              <a:t> Master Plan </a:t>
            </a:r>
            <a:r>
              <a:rPr lang="en-US" sz="2200" dirty="0" err="1" smtClean="0"/>
              <a:t>Departemen</a:t>
            </a:r>
            <a:r>
              <a:rPr lang="en-US" sz="2200" dirty="0" smtClean="0"/>
              <a:t> </a:t>
            </a:r>
            <a:r>
              <a:rPr lang="en-US" sz="2200" dirty="0" err="1" smtClean="0"/>
              <a:t>Teknik</a:t>
            </a:r>
            <a:r>
              <a:rPr lang="en-US" sz="2200" dirty="0" smtClean="0"/>
              <a:t> Kimia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mengikuti</a:t>
            </a:r>
            <a:r>
              <a:rPr lang="en-US" sz="2200" dirty="0" smtClean="0"/>
              <a:t> </a:t>
            </a:r>
            <a:r>
              <a:rPr lang="en-US" sz="2200" dirty="0" err="1" smtClean="0"/>
              <a:t>akreditasi</a:t>
            </a:r>
            <a:r>
              <a:rPr lang="en-US" sz="2200" dirty="0" smtClean="0"/>
              <a:t> </a:t>
            </a:r>
            <a:r>
              <a:rPr lang="en-US" sz="2200" dirty="0" err="1" smtClean="0"/>
              <a:t>Internasional</a:t>
            </a:r>
            <a:r>
              <a:rPr lang="en-US" sz="2200" dirty="0" smtClean="0"/>
              <a:t> IABEE </a:t>
            </a:r>
            <a:r>
              <a:rPr lang="en-US" sz="2200" dirty="0" err="1" smtClean="0"/>
              <a:t>berdasarkan</a:t>
            </a:r>
            <a:r>
              <a:rPr lang="en-US" sz="2200" dirty="0" smtClean="0"/>
              <a:t> </a:t>
            </a:r>
            <a:r>
              <a:rPr lang="en-US" sz="2200" dirty="0" err="1" smtClean="0"/>
              <a:t>rekomendasi</a:t>
            </a:r>
            <a:r>
              <a:rPr lang="en-US" sz="2200" dirty="0" smtClean="0"/>
              <a:t> </a:t>
            </a:r>
            <a:r>
              <a:rPr lang="en-US" sz="2200" dirty="0" err="1" smtClean="0"/>
              <a:t>hasil</a:t>
            </a:r>
            <a:r>
              <a:rPr lang="en-US" sz="2200" dirty="0" smtClean="0"/>
              <a:t> assessment </a:t>
            </a:r>
            <a:r>
              <a:rPr lang="en-US" sz="2200" dirty="0" err="1" smtClean="0"/>
              <a:t>termasuk</a:t>
            </a:r>
            <a:r>
              <a:rPr lang="en-US" sz="2200" dirty="0" smtClean="0"/>
              <a:t> </a:t>
            </a:r>
            <a:r>
              <a:rPr lang="en-US" sz="2200" dirty="0" err="1" smtClean="0"/>
              <a:t>anggaran</a:t>
            </a:r>
            <a:endParaRPr lang="en-US" sz="2200" dirty="0" smtClean="0"/>
          </a:p>
          <a:p>
            <a:r>
              <a:rPr lang="en-US" sz="2200" dirty="0" smtClean="0"/>
              <a:t>Workshop </a:t>
            </a:r>
            <a:r>
              <a:rPr lang="en-US" sz="2200" dirty="0" err="1" smtClean="0"/>
              <a:t>evaluasi</a:t>
            </a:r>
            <a:r>
              <a:rPr lang="en-US" sz="2200" dirty="0" smtClean="0"/>
              <a:t> RPS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kurikulum</a:t>
            </a:r>
            <a:r>
              <a:rPr lang="en-US" sz="2200" dirty="0" smtClean="0"/>
              <a:t> OBE </a:t>
            </a:r>
          </a:p>
          <a:p>
            <a:r>
              <a:rPr lang="en-US" sz="2200" dirty="0" err="1" smtClean="0"/>
              <a:t>Pengembangan</a:t>
            </a:r>
            <a:r>
              <a:rPr lang="en-US" sz="2200" dirty="0" smtClean="0"/>
              <a:t> </a:t>
            </a:r>
            <a:r>
              <a:rPr lang="en-US" sz="2200" dirty="0" err="1" smtClean="0"/>
              <a:t>modul</a:t>
            </a:r>
            <a:r>
              <a:rPr lang="en-US" sz="2200" dirty="0" smtClean="0"/>
              <a:t> </a:t>
            </a:r>
            <a:r>
              <a:rPr lang="en-US" sz="2200" dirty="0" err="1" smtClean="0"/>
              <a:t>praktikum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skripsi</a:t>
            </a:r>
            <a:endParaRPr lang="en-US" sz="2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3048000" cy="5334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30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315200" cy="1154097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Rekomendasi</a:t>
            </a:r>
            <a:r>
              <a:rPr lang="en-US" dirty="0" smtClean="0"/>
              <a:t>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029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200" dirty="0" err="1" smtClean="0"/>
              <a:t>Perlu</a:t>
            </a:r>
            <a:r>
              <a:rPr lang="en-US" sz="2200" dirty="0" smtClean="0"/>
              <a:t> </a:t>
            </a:r>
            <a:r>
              <a:rPr lang="en-US" sz="2200" dirty="0" err="1" smtClean="0"/>
              <a:t>merumuskan</a:t>
            </a:r>
            <a:r>
              <a:rPr lang="en-US" sz="2200" dirty="0" smtClean="0"/>
              <a:t> </a:t>
            </a:r>
            <a:r>
              <a:rPr lang="en-US" sz="2200" dirty="0" err="1" smtClean="0"/>
              <a:t>kembali</a:t>
            </a:r>
            <a:r>
              <a:rPr lang="en-US" sz="2200" dirty="0" smtClean="0"/>
              <a:t> </a:t>
            </a:r>
            <a:r>
              <a:rPr lang="en-US" sz="2200" dirty="0" err="1" smtClean="0"/>
              <a:t>Profil</a:t>
            </a:r>
            <a:r>
              <a:rPr lang="en-US" sz="2200" dirty="0" smtClean="0"/>
              <a:t> </a:t>
            </a:r>
            <a:r>
              <a:rPr lang="en-US" sz="2200" dirty="0" err="1" smtClean="0"/>
              <a:t>Lulusan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Capaian</a:t>
            </a:r>
            <a:r>
              <a:rPr lang="en-US" sz="2200" dirty="0" smtClean="0"/>
              <a:t> </a:t>
            </a:r>
            <a:r>
              <a:rPr lang="en-US" sz="2200" dirty="0" err="1" smtClean="0"/>
              <a:t>Pembelajaran</a:t>
            </a:r>
            <a:r>
              <a:rPr lang="en-US" sz="2200" dirty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membuat</a:t>
            </a:r>
            <a:r>
              <a:rPr lang="en-US" sz="2200" dirty="0" smtClean="0"/>
              <a:t> </a:t>
            </a:r>
            <a:r>
              <a:rPr lang="en-US" sz="2200" dirty="0" err="1" smtClean="0"/>
              <a:t>portofolio</a:t>
            </a:r>
            <a:r>
              <a:rPr lang="en-US" sz="2200" dirty="0" smtClean="0"/>
              <a:t> </a:t>
            </a:r>
            <a:r>
              <a:rPr lang="en-US" sz="2200" dirty="0" err="1" smtClean="0"/>
              <a:t>mata</a:t>
            </a:r>
            <a:r>
              <a:rPr lang="en-US" sz="2200" dirty="0" smtClean="0"/>
              <a:t> </a:t>
            </a:r>
            <a:r>
              <a:rPr lang="en-US" sz="2200" dirty="0" err="1" smtClean="0"/>
              <a:t>kuliah</a:t>
            </a:r>
            <a:endParaRPr lang="en-US" sz="2200" dirty="0" smtClean="0"/>
          </a:p>
          <a:p>
            <a:r>
              <a:rPr lang="en-US" sz="2200" dirty="0" err="1" smtClean="0"/>
              <a:t>Perlu</a:t>
            </a:r>
            <a:r>
              <a:rPr lang="en-US" sz="2200" dirty="0" smtClean="0"/>
              <a:t> </a:t>
            </a:r>
            <a:r>
              <a:rPr lang="en-US" sz="2200" dirty="0" err="1" smtClean="0"/>
              <a:t>melakukan</a:t>
            </a:r>
            <a:r>
              <a:rPr lang="en-US" sz="2200" dirty="0" smtClean="0"/>
              <a:t> </a:t>
            </a:r>
            <a:r>
              <a:rPr lang="en-US" sz="2200" dirty="0" err="1" smtClean="0"/>
              <a:t>modernisasi</a:t>
            </a:r>
            <a:r>
              <a:rPr lang="en-US" sz="2200" dirty="0" smtClean="0"/>
              <a:t> </a:t>
            </a:r>
            <a:r>
              <a:rPr lang="en-US" sz="2200" dirty="0" err="1" smtClean="0"/>
              <a:t>peralatan</a:t>
            </a:r>
            <a:r>
              <a:rPr lang="en-US" sz="2200" dirty="0" smtClean="0"/>
              <a:t>, </a:t>
            </a:r>
            <a:r>
              <a:rPr lang="en-US" sz="2200" dirty="0" err="1" smtClean="0"/>
              <a:t>penambahan</a:t>
            </a:r>
            <a:r>
              <a:rPr lang="en-US" sz="2200" dirty="0" smtClean="0"/>
              <a:t> </a:t>
            </a:r>
            <a:r>
              <a:rPr lang="en-US" sz="2200" dirty="0" err="1" smtClean="0"/>
              <a:t>peralatan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perawatan</a:t>
            </a:r>
            <a:r>
              <a:rPr lang="en-US" sz="2200" dirty="0" smtClean="0"/>
              <a:t> </a:t>
            </a:r>
            <a:r>
              <a:rPr lang="en-US" sz="2200" dirty="0" err="1" smtClean="0"/>
              <a:t>peralatan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/>
              <a:t>teaching laboratory </a:t>
            </a:r>
            <a:endParaRPr lang="en-US" sz="2200" dirty="0" smtClean="0"/>
          </a:p>
          <a:p>
            <a:r>
              <a:rPr lang="en-US" sz="2200" dirty="0" err="1" smtClean="0"/>
              <a:t>Perlu</a:t>
            </a:r>
            <a:r>
              <a:rPr lang="en-US" sz="2200" dirty="0" smtClean="0"/>
              <a:t> </a:t>
            </a:r>
            <a:r>
              <a:rPr lang="en-US" sz="2200" dirty="0" err="1" smtClean="0"/>
              <a:t>mempersingkat</a:t>
            </a:r>
            <a:r>
              <a:rPr lang="en-US" sz="2200" dirty="0" smtClean="0"/>
              <a:t> </a:t>
            </a:r>
            <a:r>
              <a:rPr lang="en-US" sz="2200" dirty="0" err="1" smtClean="0"/>
              <a:t>waktu</a:t>
            </a:r>
            <a:r>
              <a:rPr lang="en-US" sz="2200" dirty="0" smtClean="0"/>
              <a:t> </a:t>
            </a:r>
            <a:r>
              <a:rPr lang="en-US" sz="2200" dirty="0" err="1" smtClean="0"/>
              <a:t>studi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peningkatan</a:t>
            </a:r>
            <a:r>
              <a:rPr lang="en-US" sz="2200" dirty="0" smtClean="0"/>
              <a:t> </a:t>
            </a:r>
            <a:r>
              <a:rPr lang="en-US" sz="2200" dirty="0" err="1" smtClean="0"/>
              <a:t>kualitas</a:t>
            </a:r>
            <a:r>
              <a:rPr lang="en-US" sz="2200" dirty="0" smtClean="0"/>
              <a:t> </a:t>
            </a:r>
            <a:r>
              <a:rPr lang="en-US" sz="2200" dirty="0" err="1" smtClean="0"/>
              <a:t>skripsi</a:t>
            </a:r>
            <a:r>
              <a:rPr lang="en-US" sz="2200" dirty="0" smtClean="0"/>
              <a:t> </a:t>
            </a:r>
            <a:r>
              <a:rPr lang="en-US" sz="2200" dirty="0" err="1" smtClean="0"/>
              <a:t>mahasiswa</a:t>
            </a:r>
            <a:endParaRPr lang="en-US" sz="2200" dirty="0" smtClean="0"/>
          </a:p>
          <a:p>
            <a:r>
              <a:rPr lang="en-US" sz="2200" dirty="0" err="1" smtClean="0"/>
              <a:t>Perlu</a:t>
            </a:r>
            <a:r>
              <a:rPr lang="en-US" sz="2200" dirty="0" smtClean="0"/>
              <a:t> </a:t>
            </a:r>
            <a:r>
              <a:rPr lang="en-US" sz="2200" dirty="0" err="1" smtClean="0"/>
              <a:t>membuat</a:t>
            </a:r>
            <a:r>
              <a:rPr lang="en-US" sz="2200" dirty="0" smtClean="0"/>
              <a:t> unit </a:t>
            </a:r>
            <a:r>
              <a:rPr lang="en-US" sz="2200" dirty="0" err="1" smtClean="0"/>
              <a:t>pengolahan</a:t>
            </a:r>
            <a:r>
              <a:rPr lang="en-US" sz="2200" dirty="0" smtClean="0"/>
              <a:t> air </a:t>
            </a:r>
            <a:r>
              <a:rPr lang="en-US" sz="2200" dirty="0" err="1" smtClean="0"/>
              <a:t>buangan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Lab</a:t>
            </a:r>
          </a:p>
          <a:p>
            <a:r>
              <a:rPr lang="en-US" sz="2200" dirty="0" err="1" smtClean="0"/>
              <a:t>Perlu</a:t>
            </a:r>
            <a:r>
              <a:rPr lang="en-US" sz="2200" dirty="0" smtClean="0"/>
              <a:t> </a:t>
            </a:r>
            <a:r>
              <a:rPr lang="en-US" sz="2200" dirty="0" err="1" smtClean="0"/>
              <a:t>meningkatkan</a:t>
            </a:r>
            <a:r>
              <a:rPr lang="en-US" sz="2200" dirty="0" smtClean="0"/>
              <a:t> management </a:t>
            </a:r>
            <a:r>
              <a:rPr lang="en-US" sz="2200" dirty="0" err="1" smtClean="0"/>
              <a:t>pengelolaan</a:t>
            </a:r>
            <a:r>
              <a:rPr lang="en-US" sz="2200" dirty="0" smtClean="0"/>
              <a:t> </a:t>
            </a:r>
            <a:r>
              <a:rPr lang="en-US" sz="2200" dirty="0" err="1" smtClean="0"/>
              <a:t>bahan</a:t>
            </a:r>
            <a:r>
              <a:rPr lang="en-US" sz="2200" dirty="0" smtClean="0"/>
              <a:t> </a:t>
            </a:r>
            <a:r>
              <a:rPr lang="en-US" sz="2200" dirty="0" err="1" smtClean="0"/>
              <a:t>kimia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B3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bahan</a:t>
            </a:r>
            <a:r>
              <a:rPr lang="en-US" sz="2200" dirty="0" smtClean="0"/>
              <a:t> </a:t>
            </a:r>
            <a:r>
              <a:rPr lang="en-US" sz="2200" dirty="0" err="1" smtClean="0"/>
              <a:t>kimia</a:t>
            </a:r>
            <a:r>
              <a:rPr lang="en-US" sz="2200" dirty="0" smtClean="0"/>
              <a:t> </a:t>
            </a:r>
            <a:r>
              <a:rPr lang="en-US" sz="2200" dirty="0" err="1" smtClean="0"/>
              <a:t>kadaluarsa</a:t>
            </a:r>
            <a:endParaRPr lang="en-US" sz="2200" dirty="0" smtClean="0"/>
          </a:p>
          <a:p>
            <a:r>
              <a:rPr lang="en-US" sz="2200" dirty="0" err="1" smtClean="0"/>
              <a:t>Perlu</a:t>
            </a:r>
            <a:r>
              <a:rPr lang="en-US" sz="2200" dirty="0" smtClean="0"/>
              <a:t> </a:t>
            </a:r>
            <a:r>
              <a:rPr lang="en-US" sz="2200" dirty="0" err="1" smtClean="0"/>
              <a:t>meningkatkan</a:t>
            </a:r>
            <a:r>
              <a:rPr lang="en-US" sz="2200" dirty="0" smtClean="0"/>
              <a:t> </a:t>
            </a:r>
            <a:r>
              <a:rPr lang="en-US" sz="2200" dirty="0" err="1" smtClean="0"/>
              <a:t>kenyamanan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kebersihan</a:t>
            </a:r>
            <a:r>
              <a:rPr lang="en-US" sz="2200" dirty="0" smtClean="0"/>
              <a:t> </a:t>
            </a:r>
            <a:r>
              <a:rPr lang="en-US" sz="2200" dirty="0" err="1" smtClean="0"/>
              <a:t>lingkungan</a:t>
            </a:r>
            <a:r>
              <a:rPr lang="en-US" sz="2200" dirty="0" smtClean="0"/>
              <a:t> (</a:t>
            </a:r>
            <a:r>
              <a:rPr lang="en-US" sz="2200" dirty="0" err="1" smtClean="0"/>
              <a:t>ruang</a:t>
            </a:r>
            <a:r>
              <a:rPr lang="en-US" sz="2200" dirty="0" smtClean="0"/>
              <a:t> </a:t>
            </a:r>
            <a:r>
              <a:rPr lang="en-US" sz="2200" dirty="0" err="1" smtClean="0"/>
              <a:t>kelas</a:t>
            </a:r>
            <a:r>
              <a:rPr lang="en-US" sz="2200" dirty="0" smtClean="0"/>
              <a:t>, </a:t>
            </a:r>
            <a:r>
              <a:rPr lang="en-US" sz="2200" dirty="0" err="1" smtClean="0"/>
              <a:t>joglo</a:t>
            </a:r>
            <a:r>
              <a:rPr lang="en-US" sz="2200" dirty="0" smtClean="0"/>
              <a:t> lab </a:t>
            </a:r>
            <a:r>
              <a:rPr lang="en-US" sz="2200" dirty="0" err="1" smtClean="0"/>
              <a:t>dll</a:t>
            </a:r>
            <a:r>
              <a:rPr lang="en-US" sz="2200" dirty="0" smtClean="0"/>
              <a:t>) </a:t>
            </a:r>
          </a:p>
          <a:p>
            <a:r>
              <a:rPr lang="en-US" sz="2200" dirty="0" err="1" smtClean="0"/>
              <a:t>Perlu</a:t>
            </a:r>
            <a:r>
              <a:rPr lang="en-US" sz="2200" dirty="0" smtClean="0"/>
              <a:t> </a:t>
            </a:r>
            <a:r>
              <a:rPr lang="en-US" sz="2200" dirty="0" err="1" smtClean="0"/>
              <a:t>menata</a:t>
            </a:r>
            <a:r>
              <a:rPr lang="en-US" sz="2200" dirty="0" smtClean="0"/>
              <a:t> </a:t>
            </a:r>
            <a:r>
              <a:rPr lang="en-US" sz="2200" dirty="0" err="1" smtClean="0"/>
              <a:t>ulang</a:t>
            </a:r>
            <a:r>
              <a:rPr lang="en-US" sz="2200" dirty="0" smtClean="0"/>
              <a:t> </a:t>
            </a:r>
            <a:r>
              <a:rPr lang="en-US" sz="2200" dirty="0" err="1" smtClean="0"/>
              <a:t>instalasi</a:t>
            </a:r>
            <a:r>
              <a:rPr lang="en-US" sz="2200" dirty="0" smtClean="0"/>
              <a:t> </a:t>
            </a:r>
            <a:r>
              <a:rPr lang="en-US" sz="2200" dirty="0" err="1" smtClean="0"/>
              <a:t>listrik</a:t>
            </a:r>
            <a:r>
              <a:rPr lang="en-US" sz="2200" dirty="0" smtClean="0"/>
              <a:t> di </a:t>
            </a:r>
            <a:r>
              <a:rPr lang="en-US" sz="2200" dirty="0" err="1" smtClean="0"/>
              <a:t>ruangan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lab</a:t>
            </a:r>
          </a:p>
          <a:p>
            <a:r>
              <a:rPr lang="en-US" sz="2200" dirty="0" err="1" smtClean="0"/>
              <a:t>Perlu</a:t>
            </a:r>
            <a:r>
              <a:rPr lang="en-US" sz="2200" dirty="0" smtClean="0"/>
              <a:t> </a:t>
            </a:r>
            <a:r>
              <a:rPr lang="en-US" sz="2200" dirty="0" err="1" smtClean="0"/>
              <a:t>melengkapi</a:t>
            </a:r>
            <a:r>
              <a:rPr lang="en-US" sz="2200" dirty="0" smtClean="0"/>
              <a:t> K3 </a:t>
            </a:r>
            <a:r>
              <a:rPr lang="en-US" sz="2200" dirty="0" err="1" smtClean="0"/>
              <a:t>dalam</a:t>
            </a:r>
            <a:r>
              <a:rPr lang="en-US" sz="2200" dirty="0" smtClean="0"/>
              <a:t> Lab </a:t>
            </a:r>
          </a:p>
        </p:txBody>
      </p:sp>
    </p:spTree>
    <p:extLst>
      <p:ext uri="{BB962C8B-B14F-4D97-AF65-F5344CB8AC3E}">
        <p14:creationId xmlns:p14="http://schemas.microsoft.com/office/powerpoint/2010/main" val="164386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66800"/>
            <a:ext cx="3733800" cy="773097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Isi </a:t>
            </a:r>
            <a:r>
              <a:rPr lang="en-US" dirty="0" err="1" smtClean="0"/>
              <a:t>Presentasi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1"/>
            <a:ext cx="7315200" cy="44043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 sz="2800" dirty="0" smtClean="0"/>
          </a:p>
          <a:p>
            <a:r>
              <a:rPr lang="en-US" sz="2800" dirty="0" err="1" smtClean="0"/>
              <a:t>Profil</a:t>
            </a:r>
            <a:r>
              <a:rPr lang="en-US" sz="2800" dirty="0" smtClean="0"/>
              <a:t> </a:t>
            </a:r>
            <a:r>
              <a:rPr lang="en-US" sz="2800" dirty="0" err="1" smtClean="0"/>
              <a:t>Departemen</a:t>
            </a:r>
            <a:r>
              <a:rPr lang="en-US" sz="2800" dirty="0" smtClean="0"/>
              <a:t> </a:t>
            </a:r>
            <a:r>
              <a:rPr lang="en-US" sz="2800" dirty="0" err="1" smtClean="0"/>
              <a:t>Teknik</a:t>
            </a:r>
            <a:r>
              <a:rPr lang="en-US" sz="2800" dirty="0" smtClean="0"/>
              <a:t> Kimia</a:t>
            </a:r>
          </a:p>
          <a:p>
            <a:r>
              <a:rPr lang="en-US" sz="2800" dirty="0" err="1" smtClean="0"/>
              <a:t>Akreditasi</a:t>
            </a:r>
            <a:r>
              <a:rPr lang="en-US" sz="2800" dirty="0" smtClean="0"/>
              <a:t> IABEE yang </a:t>
            </a:r>
            <a:r>
              <a:rPr lang="en-US" sz="2800" dirty="0" err="1" smtClean="0"/>
              <a:t>diikuti</a:t>
            </a:r>
            <a:r>
              <a:rPr lang="en-US" sz="2800" dirty="0" smtClean="0"/>
              <a:t> </a:t>
            </a:r>
            <a:r>
              <a:rPr lang="en-US" sz="2800" dirty="0" err="1" smtClean="0"/>
              <a:t>Departemen</a:t>
            </a:r>
            <a:r>
              <a:rPr lang="en-US" sz="2800" dirty="0" smtClean="0"/>
              <a:t> </a:t>
            </a:r>
            <a:r>
              <a:rPr lang="en-US" sz="2800" dirty="0" err="1" smtClean="0"/>
              <a:t>Teknik</a:t>
            </a:r>
            <a:r>
              <a:rPr lang="en-US" sz="2800" dirty="0" smtClean="0"/>
              <a:t> Kimia</a:t>
            </a:r>
          </a:p>
          <a:p>
            <a:r>
              <a:rPr lang="en-US" sz="2800" dirty="0" err="1" smtClean="0"/>
              <a:t>Masterplan</a:t>
            </a:r>
            <a:r>
              <a:rPr lang="en-US" sz="2800" dirty="0" smtClean="0"/>
              <a:t> IABEE </a:t>
            </a:r>
            <a:r>
              <a:rPr lang="en-US" sz="2800" dirty="0" err="1"/>
              <a:t>Departemen</a:t>
            </a:r>
            <a:r>
              <a:rPr lang="en-US" sz="2800" dirty="0"/>
              <a:t> </a:t>
            </a:r>
            <a:r>
              <a:rPr lang="en-US" sz="2800" dirty="0" err="1"/>
              <a:t>Teknik</a:t>
            </a:r>
            <a:r>
              <a:rPr lang="en-US" sz="2800" dirty="0"/>
              <a:t> Kimia</a:t>
            </a:r>
          </a:p>
          <a:p>
            <a:r>
              <a:rPr lang="en-US" sz="2800" dirty="0" err="1" smtClean="0"/>
              <a:t>Capaian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Persiapan</a:t>
            </a:r>
            <a:r>
              <a:rPr lang="en-US" sz="2800" dirty="0" smtClean="0"/>
              <a:t> </a:t>
            </a:r>
            <a:r>
              <a:rPr lang="en-US" sz="2800" dirty="0" err="1" smtClean="0"/>
              <a:t>Departemen</a:t>
            </a:r>
            <a:r>
              <a:rPr lang="en-US" sz="2800" dirty="0" smtClean="0"/>
              <a:t> </a:t>
            </a:r>
            <a:r>
              <a:rPr lang="en-US" sz="2800" dirty="0" err="1" smtClean="0"/>
              <a:t>Teknik</a:t>
            </a:r>
            <a:r>
              <a:rPr lang="en-US" sz="2800" dirty="0" smtClean="0"/>
              <a:t> Kimia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Akreditasi</a:t>
            </a:r>
            <a:r>
              <a:rPr lang="en-US" sz="2800" dirty="0" smtClean="0"/>
              <a:t> IABEE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53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48600" cy="13716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     </a:t>
            </a:r>
            <a:r>
              <a:rPr lang="en-US" dirty="0" err="1" smtClean="0"/>
              <a:t>Tahun</a:t>
            </a:r>
            <a:r>
              <a:rPr lang="en-US" dirty="0" smtClean="0"/>
              <a:t> 2018 (</a:t>
            </a:r>
            <a:r>
              <a:rPr lang="en-US" dirty="0" err="1" smtClean="0"/>
              <a:t>hingga</a:t>
            </a:r>
            <a:r>
              <a:rPr lang="en-US" dirty="0" smtClean="0"/>
              <a:t> April)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5029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" indent="0">
              <a:buNone/>
            </a:pPr>
            <a:r>
              <a:rPr lang="en-US" sz="3600" dirty="0" err="1" smtClean="0"/>
              <a:t>Penyempurnaan</a:t>
            </a:r>
            <a:r>
              <a:rPr lang="en-US" sz="3600" dirty="0" smtClean="0"/>
              <a:t> </a:t>
            </a:r>
            <a:r>
              <a:rPr lang="en-US" sz="3600" dirty="0" err="1" smtClean="0"/>
              <a:t>Kurikulum</a:t>
            </a:r>
            <a:r>
              <a:rPr lang="en-US" sz="3600" dirty="0" smtClean="0"/>
              <a:t> </a:t>
            </a:r>
            <a:r>
              <a:rPr lang="en-US" sz="3600" dirty="0" err="1" smtClean="0"/>
              <a:t>termasuk</a:t>
            </a:r>
            <a:r>
              <a:rPr lang="en-US" sz="3600" dirty="0" smtClean="0"/>
              <a:t> </a:t>
            </a:r>
            <a:r>
              <a:rPr lang="en-US" sz="3600" dirty="0" err="1" smtClean="0"/>
              <a:t>persiapan</a:t>
            </a:r>
            <a:r>
              <a:rPr lang="en-US" sz="3600" dirty="0" smtClean="0"/>
              <a:t> </a:t>
            </a:r>
            <a:r>
              <a:rPr lang="en-US" sz="3600" dirty="0" err="1" smtClean="0"/>
              <a:t>sosialisasi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FGD</a:t>
            </a:r>
          </a:p>
          <a:p>
            <a:pPr marL="45720" indent="0">
              <a:buNone/>
            </a:pPr>
            <a:r>
              <a:rPr lang="en-US" sz="3600" dirty="0" err="1" smtClean="0"/>
              <a:t>Pelatihan</a:t>
            </a:r>
            <a:r>
              <a:rPr lang="en-US" sz="3600" dirty="0" smtClean="0"/>
              <a:t> </a:t>
            </a:r>
            <a:r>
              <a:rPr lang="en-US" sz="3600" dirty="0" err="1" smtClean="0"/>
              <a:t>Pengelolaan</a:t>
            </a:r>
            <a:r>
              <a:rPr lang="en-US" sz="3600" dirty="0" smtClean="0"/>
              <a:t> Website </a:t>
            </a:r>
          </a:p>
          <a:p>
            <a:pPr marL="45720" indent="0">
              <a:buNone/>
            </a:pPr>
            <a:r>
              <a:rPr lang="en-US" sz="3600" dirty="0" err="1" smtClean="0"/>
              <a:t>Pendaftaran</a:t>
            </a:r>
            <a:r>
              <a:rPr lang="en-US" sz="3600" dirty="0" smtClean="0"/>
              <a:t> </a:t>
            </a:r>
            <a:r>
              <a:rPr lang="en-US" sz="3600" dirty="0" err="1" smtClean="0"/>
              <a:t>Akreditasi</a:t>
            </a:r>
            <a:r>
              <a:rPr lang="en-US" sz="3600" dirty="0" smtClean="0"/>
              <a:t> Provisional IABEE </a:t>
            </a:r>
            <a:r>
              <a:rPr lang="en-US" sz="3600" dirty="0" smtClean="0">
                <a:sym typeface="Wingdings" pitchFamily="2" charset="2"/>
              </a:rPr>
              <a:t> </a:t>
            </a:r>
            <a:r>
              <a:rPr lang="en-US" sz="3600" dirty="0" err="1" smtClean="0">
                <a:sym typeface="Wingdings" pitchFamily="2" charset="2"/>
              </a:rPr>
              <a:t>Visitasi</a:t>
            </a:r>
            <a:r>
              <a:rPr lang="en-US" sz="3600" dirty="0" smtClean="0">
                <a:sym typeface="Wingdings" pitchFamily="2" charset="2"/>
              </a:rPr>
              <a:t> 16-18 September 2018</a:t>
            </a:r>
            <a:endParaRPr lang="en-US" sz="3600" dirty="0" smtClean="0"/>
          </a:p>
          <a:p>
            <a:pPr marL="45720" indent="0">
              <a:buNone/>
            </a:pPr>
            <a:r>
              <a:rPr lang="en-US" sz="3600" dirty="0" smtClean="0"/>
              <a:t>Workshop </a:t>
            </a:r>
            <a:r>
              <a:rPr lang="en-US" sz="3600" dirty="0" err="1" smtClean="0"/>
              <a:t>Persiapan</a:t>
            </a:r>
            <a:r>
              <a:rPr lang="en-US" sz="3600" dirty="0" smtClean="0"/>
              <a:t> </a:t>
            </a:r>
            <a:r>
              <a:rPr lang="en-US" sz="3600" dirty="0" err="1" smtClean="0"/>
              <a:t>Visitasi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Pengisian</a:t>
            </a:r>
            <a:r>
              <a:rPr lang="en-US" sz="3600" dirty="0" smtClean="0"/>
              <a:t> </a:t>
            </a:r>
            <a:r>
              <a:rPr lang="en-US" sz="3600" dirty="0" err="1" smtClean="0"/>
              <a:t>Dokumen</a:t>
            </a:r>
            <a:r>
              <a:rPr lang="en-US" sz="3600" dirty="0" smtClean="0"/>
              <a:t> </a:t>
            </a:r>
            <a:r>
              <a:rPr lang="en-US" sz="3600" dirty="0" err="1" smtClean="0"/>
              <a:t>Akreditasi</a:t>
            </a:r>
            <a:endParaRPr lang="en-US" sz="3600" dirty="0" smtClean="0"/>
          </a:p>
          <a:p>
            <a:pPr marL="45720" indent="0">
              <a:buNone/>
            </a:pPr>
            <a:endParaRPr lang="en-US" sz="3600" dirty="0" smtClean="0"/>
          </a:p>
          <a:p>
            <a:pPr marL="45720" indent="0"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17197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254750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43075" y="533400"/>
            <a:ext cx="47244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/>
              <a:t>Matriks</a:t>
            </a:r>
            <a:r>
              <a:rPr lang="en-US" b="1" dirty="0" smtClean="0"/>
              <a:t> </a:t>
            </a:r>
            <a:r>
              <a:rPr lang="en-US" b="1" dirty="0" err="1" smtClean="0"/>
              <a:t>kriteria</a:t>
            </a:r>
            <a:r>
              <a:rPr lang="en-US" b="1" dirty="0" smtClean="0"/>
              <a:t> IABEE </a:t>
            </a:r>
            <a:r>
              <a:rPr lang="en-US" b="1" dirty="0" err="1" smtClean="0"/>
              <a:t>vs</a:t>
            </a:r>
            <a:r>
              <a:rPr lang="en-US" b="1" dirty="0" smtClean="0"/>
              <a:t> KKNI 2017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810000"/>
            <a:ext cx="1285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KKNI 2017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4038600" y="251460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IABEE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14400" y="1371600"/>
            <a:ext cx="7315200" cy="374004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5400" b="1" dirty="0" err="1" smtClean="0"/>
              <a:t>Rencana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Kerja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Tahun</a:t>
            </a:r>
            <a:r>
              <a:rPr lang="en-US" sz="5400" b="1" dirty="0" smtClean="0"/>
              <a:t> 2018 - 2021</a:t>
            </a:r>
            <a:br>
              <a:rPr lang="en-US" sz="5400" b="1" dirty="0" smtClean="0"/>
            </a:br>
            <a:r>
              <a:rPr lang="en-US" sz="5400" b="1" dirty="0" smtClean="0"/>
              <a:t> </a:t>
            </a:r>
            <a:endParaRPr lang="en-US" sz="5400" b="1" dirty="0"/>
          </a:p>
        </p:txBody>
      </p:sp>
      <p:pic>
        <p:nvPicPr>
          <p:cNvPr id="5" name="Picture 4" descr="logo usu untuk semua pn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77940"/>
            <a:ext cx="1597024" cy="1548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843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76200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     Program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0386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akreditasi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 provisional IABEE </a:t>
            </a:r>
            <a:r>
              <a:rPr lang="en-US" dirty="0" err="1" smtClean="0"/>
              <a:t>mulai</a:t>
            </a:r>
            <a:r>
              <a:rPr lang="en-US" dirty="0" smtClean="0"/>
              <a:t> 2018</a:t>
            </a:r>
            <a:endParaRPr lang="en-US" dirty="0"/>
          </a:p>
          <a:p>
            <a:pPr lvl="0"/>
            <a:r>
              <a:rPr lang="en-US" dirty="0" err="1"/>
              <a:t>Penguatan</a:t>
            </a:r>
            <a:r>
              <a:rPr lang="en-US" dirty="0"/>
              <a:t> </a:t>
            </a:r>
            <a:r>
              <a:rPr lang="en-US" dirty="0" err="1" smtClean="0"/>
              <a:t>Laboratorium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/>
          </a:p>
          <a:p>
            <a:pPr lvl="0"/>
            <a:r>
              <a:rPr lang="en-US" dirty="0" err="1"/>
              <a:t>Revisi</a:t>
            </a:r>
            <a:r>
              <a:rPr lang="en-US" dirty="0"/>
              <a:t> </a:t>
            </a:r>
            <a:r>
              <a:rPr lang="en-US" dirty="0" err="1"/>
              <a:t>Kurikulum</a:t>
            </a:r>
            <a:r>
              <a:rPr lang="en-US" dirty="0"/>
              <a:t> KKNI 2017</a:t>
            </a:r>
          </a:p>
          <a:p>
            <a:pPr lvl="0"/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Prasarana</a:t>
            </a:r>
            <a:r>
              <a:rPr lang="en-US" dirty="0"/>
              <a:t> : </a:t>
            </a:r>
            <a:r>
              <a:rPr lang="en-US" dirty="0" err="1"/>
              <a:t>Gudang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Kimia, </a:t>
            </a:r>
            <a:r>
              <a:rPr lang="en-US" dirty="0" err="1"/>
              <a:t>Gudang</a:t>
            </a:r>
            <a:r>
              <a:rPr lang="en-US" dirty="0"/>
              <a:t> B3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Kimia </a:t>
            </a:r>
            <a:r>
              <a:rPr lang="en-US" dirty="0" err="1"/>
              <a:t>Kadaluarsa</a:t>
            </a:r>
            <a:r>
              <a:rPr lang="en-US" dirty="0"/>
              <a:t>, Unit </a:t>
            </a:r>
            <a:r>
              <a:rPr lang="en-US" dirty="0" err="1"/>
              <a:t>Netralisasi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, </a:t>
            </a:r>
            <a:r>
              <a:rPr lang="en-US" dirty="0" err="1"/>
              <a:t>Pendopo</a:t>
            </a:r>
            <a:r>
              <a:rPr lang="en-US" dirty="0"/>
              <a:t>, </a:t>
            </a:r>
            <a:r>
              <a:rPr lang="en-US" dirty="0" err="1"/>
              <a:t>Ruang</a:t>
            </a:r>
            <a:r>
              <a:rPr lang="en-US" dirty="0"/>
              <a:t> Baca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Pemindahan</a:t>
            </a:r>
            <a:r>
              <a:rPr lang="en-US" dirty="0"/>
              <a:t> Pilot Plant, </a:t>
            </a:r>
            <a:r>
              <a:rPr lang="en-US" dirty="0" err="1"/>
              <a:t>Renovasi</a:t>
            </a:r>
            <a:r>
              <a:rPr lang="en-US" dirty="0"/>
              <a:t> </a:t>
            </a:r>
            <a:r>
              <a:rPr lang="en-US" dirty="0" err="1"/>
              <a:t>Gedung</a:t>
            </a:r>
            <a:r>
              <a:rPr lang="en-US" dirty="0"/>
              <a:t> M, Taman </a:t>
            </a:r>
            <a:r>
              <a:rPr lang="en-US" dirty="0" err="1"/>
              <a:t>Himatek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Toilet </a:t>
            </a:r>
            <a:r>
              <a:rPr lang="en-US" dirty="0" err="1"/>
              <a:t>Mahasiswa</a:t>
            </a:r>
            <a:endParaRPr lang="en-US" dirty="0"/>
          </a:p>
          <a:p>
            <a:pPr lvl="0"/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SDM </a:t>
            </a:r>
            <a:r>
              <a:rPr lang="en-US" dirty="0" err="1"/>
              <a:t>Kependidikan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non </a:t>
            </a:r>
            <a:r>
              <a:rPr lang="en-US" dirty="0" err="1" smtClean="0"/>
              <a:t>Kependidikan</a:t>
            </a:r>
            <a:r>
              <a:rPr lang="en-US" dirty="0" smtClean="0"/>
              <a:t>: K3, Software, </a:t>
            </a:r>
            <a:r>
              <a:rPr lang="en-US" dirty="0" err="1" smtClean="0"/>
              <a:t>HaKI</a:t>
            </a:r>
            <a:r>
              <a:rPr lang="en-US" dirty="0" smtClean="0"/>
              <a:t>, </a:t>
            </a:r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r>
              <a:rPr lang="en-US" dirty="0" smtClean="0"/>
              <a:t>,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Pengarsipan</a:t>
            </a:r>
            <a:endParaRPr lang="en-US" dirty="0" smtClean="0"/>
          </a:p>
          <a:p>
            <a:pPr lvl="0"/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lulusan</a:t>
            </a:r>
            <a:r>
              <a:rPr lang="en-US" dirty="0" smtClean="0"/>
              <a:t>: </a:t>
            </a:r>
            <a:r>
              <a:rPr lang="en-US" dirty="0" err="1" smtClean="0"/>
              <a:t>sertifikasi</a:t>
            </a:r>
            <a:r>
              <a:rPr lang="en-US" dirty="0" smtClean="0"/>
              <a:t> K3</a:t>
            </a:r>
            <a:endParaRPr lang="en-US" dirty="0"/>
          </a:p>
          <a:p>
            <a:pPr lvl="0"/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pengabdian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luarannya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0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696200" cy="1295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    Program </a:t>
            </a:r>
            <a:r>
              <a:rPr lang="en-US" sz="4000" dirty="0" err="1" smtClean="0"/>
              <a:t>Kerja</a:t>
            </a:r>
            <a:r>
              <a:rPr lang="en-US" sz="4000" dirty="0" smtClean="0"/>
              <a:t> </a:t>
            </a:r>
            <a:r>
              <a:rPr lang="en-US" sz="4000" dirty="0" err="1" smtClean="0"/>
              <a:t>Tahun</a:t>
            </a:r>
            <a:r>
              <a:rPr lang="en-US" sz="4000" dirty="0" smtClean="0"/>
              <a:t> 2019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001000" cy="495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err="1" smtClean="0"/>
              <a:t>Penguatan</a:t>
            </a:r>
            <a:r>
              <a:rPr lang="en-US" dirty="0" smtClean="0"/>
              <a:t> </a:t>
            </a:r>
            <a:r>
              <a:rPr lang="en-US" dirty="0" err="1" smtClean="0"/>
              <a:t>Laboratorium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,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endParaRPr lang="en-US" dirty="0" smtClean="0"/>
          </a:p>
          <a:p>
            <a:pPr lvl="0"/>
            <a:r>
              <a:rPr lang="en-US" dirty="0" err="1" smtClean="0"/>
              <a:t>Persiapan</a:t>
            </a:r>
            <a:r>
              <a:rPr lang="en-US" dirty="0" smtClean="0"/>
              <a:t> </a:t>
            </a:r>
            <a:r>
              <a:rPr lang="en-US" dirty="0" err="1" smtClean="0"/>
              <a:t>Akreditasi</a:t>
            </a:r>
            <a:r>
              <a:rPr lang="en-US" dirty="0" smtClean="0"/>
              <a:t> </a:t>
            </a:r>
            <a:r>
              <a:rPr lang="en-US" dirty="0" err="1" smtClean="0"/>
              <a:t>Laboratorium</a:t>
            </a:r>
            <a:r>
              <a:rPr lang="en-US" dirty="0" smtClean="0"/>
              <a:t> </a:t>
            </a:r>
            <a:r>
              <a:rPr lang="en-US" dirty="0" err="1" smtClean="0"/>
              <a:t>Polimer</a:t>
            </a:r>
            <a:endParaRPr lang="en-US" dirty="0" smtClean="0"/>
          </a:p>
          <a:p>
            <a:pPr lvl="0"/>
            <a:r>
              <a:rPr lang="en-US" dirty="0" err="1" smtClean="0"/>
              <a:t>Penyusunan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Gudang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Kimia, </a:t>
            </a:r>
            <a:r>
              <a:rPr lang="en-US" dirty="0" err="1" smtClean="0"/>
              <a:t>Gudang</a:t>
            </a:r>
            <a:r>
              <a:rPr lang="en-US" dirty="0" smtClean="0"/>
              <a:t> B3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Kimia </a:t>
            </a:r>
            <a:r>
              <a:rPr lang="en-US" dirty="0" err="1" smtClean="0"/>
              <a:t>Kadaluarsa</a:t>
            </a:r>
            <a:r>
              <a:rPr lang="en-US" dirty="0" smtClean="0"/>
              <a:t>, Unit </a:t>
            </a:r>
            <a:r>
              <a:rPr lang="en-US" dirty="0" err="1" smtClean="0"/>
              <a:t>Netralisasi</a:t>
            </a:r>
            <a:r>
              <a:rPr lang="en-US" dirty="0" smtClean="0"/>
              <a:t> </a:t>
            </a:r>
            <a:r>
              <a:rPr lang="en-US" dirty="0" err="1" smtClean="0"/>
              <a:t>Limbah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Baca </a:t>
            </a:r>
          </a:p>
          <a:p>
            <a:pPr lvl="0"/>
            <a:r>
              <a:rPr lang="en-US" dirty="0" err="1" smtClean="0"/>
              <a:t>Penataan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utilisasi</a:t>
            </a:r>
            <a:r>
              <a:rPr lang="en-US" dirty="0" smtClean="0"/>
              <a:t> </a:t>
            </a:r>
            <a:r>
              <a:rPr lang="en-US" dirty="0" err="1" smtClean="0"/>
              <a:t>Gedung</a:t>
            </a:r>
            <a:r>
              <a:rPr lang="en-US" dirty="0" smtClean="0"/>
              <a:t> M </a:t>
            </a:r>
            <a:r>
              <a:rPr lang="en-US" dirty="0" err="1" smtClean="0"/>
              <a:t>beserta</a:t>
            </a:r>
            <a:r>
              <a:rPr lang="en-US" dirty="0" smtClean="0"/>
              <a:t> </a:t>
            </a: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kelengkapannya</a:t>
            </a:r>
            <a:endParaRPr lang="en-US" dirty="0" smtClean="0"/>
          </a:p>
          <a:p>
            <a:pPr lvl="0"/>
            <a:r>
              <a:rPr lang="en-US" dirty="0" err="1" smtClean="0"/>
              <a:t>Penambahan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menambah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lantai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ruang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kuliah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blok</a:t>
            </a:r>
            <a:r>
              <a:rPr lang="en-US" dirty="0" smtClean="0">
                <a:sym typeface="Wingdings" pitchFamily="2" charset="2"/>
              </a:rPr>
              <a:t> J09</a:t>
            </a:r>
            <a:endParaRPr lang="en-US" dirty="0" smtClean="0"/>
          </a:p>
          <a:p>
            <a:pPr lvl="0"/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SDM </a:t>
            </a:r>
            <a:r>
              <a:rPr lang="en-US" dirty="0" err="1" smtClean="0"/>
              <a:t>Kependidikan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non </a:t>
            </a:r>
            <a:r>
              <a:rPr lang="en-US" dirty="0" err="1" smtClean="0"/>
              <a:t>Kependidikan</a:t>
            </a:r>
            <a:r>
              <a:rPr lang="en-US" dirty="0" smtClean="0"/>
              <a:t>: K3, Software, </a:t>
            </a:r>
            <a:r>
              <a:rPr lang="en-US" dirty="0" err="1" smtClean="0"/>
              <a:t>HaKI</a:t>
            </a:r>
            <a:r>
              <a:rPr lang="en-US" dirty="0" smtClean="0"/>
              <a:t>, </a:t>
            </a:r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r>
              <a:rPr lang="en-US" dirty="0" smtClean="0"/>
              <a:t>,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Pengarsipan</a:t>
            </a:r>
            <a:endParaRPr lang="en-US" dirty="0" smtClean="0"/>
          </a:p>
          <a:p>
            <a:pPr lvl="0"/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lulusan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sertifikat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pendamping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ijazah</a:t>
            </a:r>
            <a:r>
              <a:rPr lang="en-US" dirty="0" smtClean="0"/>
              <a:t>: </a:t>
            </a:r>
            <a:r>
              <a:rPr lang="en-US" dirty="0" err="1" smtClean="0"/>
              <a:t>sertifikasi</a:t>
            </a:r>
            <a:r>
              <a:rPr lang="en-US" dirty="0" smtClean="0"/>
              <a:t> K3, PKM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bimbingan</a:t>
            </a:r>
            <a:r>
              <a:rPr lang="en-US" dirty="0" smtClean="0"/>
              <a:t> </a:t>
            </a:r>
            <a:r>
              <a:rPr lang="en-US" dirty="0" err="1" smtClean="0"/>
              <a:t>technopreneur</a:t>
            </a:r>
            <a:endParaRPr lang="en-US" dirty="0" smtClean="0"/>
          </a:p>
          <a:p>
            <a:pPr lvl="0"/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luaran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pengabdian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 smtClean="0"/>
          </a:p>
          <a:p>
            <a:pPr lvl="0"/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kuantitas</a:t>
            </a:r>
            <a:r>
              <a:rPr lang="en-US" dirty="0" smtClean="0"/>
              <a:t> </a:t>
            </a:r>
            <a:r>
              <a:rPr lang="en-US" dirty="0" err="1" smtClean="0"/>
              <a:t>luaran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pengabdian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publikasi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HaKI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penyelenggaraan</a:t>
            </a:r>
            <a:r>
              <a:rPr lang="en-US" dirty="0" smtClean="0">
                <a:sym typeface="Wingdings" pitchFamily="2" charset="2"/>
              </a:rPr>
              <a:t> conference </a:t>
            </a:r>
          </a:p>
          <a:p>
            <a:pPr lvl="0"/>
            <a:r>
              <a:rPr lang="en-US" dirty="0" err="1" smtClean="0">
                <a:sym typeface="Wingdings" pitchFamily="2" charset="2"/>
              </a:rPr>
              <a:t>Meningkatkan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kerjasama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dibidang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penelitian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asosiasi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profesi</a:t>
            </a:r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7871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696200" cy="1295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    Program </a:t>
            </a:r>
            <a:r>
              <a:rPr lang="en-US" sz="4000" dirty="0" err="1" smtClean="0"/>
              <a:t>Kerja</a:t>
            </a:r>
            <a:r>
              <a:rPr lang="en-US" sz="4000" dirty="0" smtClean="0"/>
              <a:t> </a:t>
            </a:r>
            <a:r>
              <a:rPr lang="en-US" sz="4000" dirty="0" err="1" smtClean="0"/>
              <a:t>Tahun</a:t>
            </a:r>
            <a:r>
              <a:rPr lang="en-US" sz="4000" dirty="0" smtClean="0"/>
              <a:t> 2020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001000" cy="495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err="1" smtClean="0"/>
              <a:t>Penguatan</a:t>
            </a:r>
            <a:r>
              <a:rPr lang="en-US" dirty="0" smtClean="0"/>
              <a:t> </a:t>
            </a:r>
            <a:r>
              <a:rPr lang="en-US" dirty="0" err="1" smtClean="0"/>
              <a:t>Laboratorium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,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endParaRPr lang="en-US" dirty="0" smtClean="0"/>
          </a:p>
          <a:p>
            <a:pPr lvl="0"/>
            <a:r>
              <a:rPr lang="en-US" dirty="0" err="1" smtClean="0"/>
              <a:t>Akreditasi</a:t>
            </a:r>
            <a:r>
              <a:rPr lang="en-US" dirty="0" smtClean="0"/>
              <a:t> </a:t>
            </a:r>
            <a:r>
              <a:rPr lang="en-US" dirty="0" err="1" smtClean="0"/>
              <a:t>Laboratorium</a:t>
            </a:r>
            <a:r>
              <a:rPr lang="en-US" dirty="0" smtClean="0"/>
              <a:t> </a:t>
            </a:r>
            <a:r>
              <a:rPr lang="en-US" dirty="0" err="1" smtClean="0"/>
              <a:t>Polimer</a:t>
            </a:r>
            <a:endParaRPr lang="en-US" dirty="0" smtClean="0"/>
          </a:p>
          <a:p>
            <a:pPr lvl="0"/>
            <a:r>
              <a:rPr lang="en-US" dirty="0" err="1" smtClean="0"/>
              <a:t>Implementasi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Gudang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Kimia, </a:t>
            </a:r>
            <a:r>
              <a:rPr lang="en-US" dirty="0" err="1" smtClean="0"/>
              <a:t>Gudang</a:t>
            </a:r>
            <a:r>
              <a:rPr lang="en-US" dirty="0" smtClean="0"/>
              <a:t> B3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Kimia </a:t>
            </a:r>
            <a:r>
              <a:rPr lang="en-US" dirty="0" err="1" smtClean="0"/>
              <a:t>Kadaluarsa</a:t>
            </a:r>
            <a:r>
              <a:rPr lang="en-US" dirty="0" smtClean="0"/>
              <a:t>, Unit </a:t>
            </a:r>
            <a:r>
              <a:rPr lang="en-US" dirty="0" err="1" smtClean="0"/>
              <a:t>Netralisasi</a:t>
            </a:r>
            <a:r>
              <a:rPr lang="en-US" dirty="0" smtClean="0"/>
              <a:t> </a:t>
            </a:r>
            <a:r>
              <a:rPr lang="en-US" dirty="0" err="1" smtClean="0"/>
              <a:t>Limbah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Baca </a:t>
            </a:r>
          </a:p>
          <a:p>
            <a:pPr lvl="0"/>
            <a:r>
              <a:rPr lang="en-US" dirty="0" err="1" smtClean="0"/>
              <a:t>Utilisasi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pemeliharaan</a:t>
            </a:r>
            <a:r>
              <a:rPr lang="en-US" dirty="0" smtClean="0"/>
              <a:t> </a:t>
            </a:r>
            <a:r>
              <a:rPr lang="en-US" dirty="0" err="1" smtClean="0"/>
              <a:t>Gedung</a:t>
            </a:r>
            <a:r>
              <a:rPr lang="en-US" dirty="0" smtClean="0"/>
              <a:t> M </a:t>
            </a:r>
            <a:r>
              <a:rPr lang="en-US" dirty="0" err="1" smtClean="0"/>
              <a:t>beserta</a:t>
            </a:r>
            <a:r>
              <a:rPr lang="en-US" dirty="0" smtClean="0"/>
              <a:t> </a:t>
            </a: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kelengkapannya</a:t>
            </a:r>
            <a:endParaRPr lang="en-US" dirty="0" smtClean="0"/>
          </a:p>
          <a:p>
            <a:pPr lvl="0"/>
            <a:r>
              <a:rPr lang="en-US" dirty="0" err="1" smtClean="0">
                <a:sym typeface="Wingdings" pitchFamily="2" charset="2"/>
              </a:rPr>
              <a:t>Utilisasi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ruang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kuliah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blok</a:t>
            </a:r>
            <a:r>
              <a:rPr lang="en-US" dirty="0" smtClean="0">
                <a:sym typeface="Wingdings" pitchFamily="2" charset="2"/>
              </a:rPr>
              <a:t> J09 </a:t>
            </a:r>
            <a:r>
              <a:rPr lang="en-US" dirty="0" err="1" smtClean="0">
                <a:sym typeface="Wingdings" pitchFamily="2" charset="2"/>
              </a:rPr>
              <a:t>dua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lantai</a:t>
            </a:r>
            <a:endParaRPr lang="en-US" dirty="0" smtClean="0"/>
          </a:p>
          <a:p>
            <a:pPr lvl="0"/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SDM </a:t>
            </a:r>
            <a:r>
              <a:rPr lang="en-US" dirty="0" err="1" smtClean="0"/>
              <a:t>Kependidikan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non </a:t>
            </a:r>
            <a:r>
              <a:rPr lang="en-US" dirty="0" err="1" smtClean="0"/>
              <a:t>Kependidikan</a:t>
            </a:r>
            <a:r>
              <a:rPr lang="en-US" dirty="0" smtClean="0"/>
              <a:t>: K3, Software, </a:t>
            </a:r>
            <a:r>
              <a:rPr lang="en-US" dirty="0" err="1" smtClean="0"/>
              <a:t>HaKI</a:t>
            </a:r>
            <a:r>
              <a:rPr lang="en-US" dirty="0" smtClean="0"/>
              <a:t>, </a:t>
            </a:r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r>
              <a:rPr lang="en-US" dirty="0" smtClean="0"/>
              <a:t>,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Pengarsipan</a:t>
            </a:r>
            <a:endParaRPr lang="en-US" dirty="0" smtClean="0"/>
          </a:p>
          <a:p>
            <a:pPr lvl="0"/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lulusan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sertifikat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pendamping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ijazah</a:t>
            </a:r>
            <a:r>
              <a:rPr lang="en-US" dirty="0" smtClean="0"/>
              <a:t>: </a:t>
            </a:r>
            <a:r>
              <a:rPr lang="en-US" dirty="0" err="1" smtClean="0"/>
              <a:t>sertifikasi</a:t>
            </a:r>
            <a:r>
              <a:rPr lang="en-US" dirty="0" smtClean="0"/>
              <a:t> K3, PKM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bimbingan</a:t>
            </a:r>
            <a:r>
              <a:rPr lang="en-US" dirty="0" smtClean="0"/>
              <a:t> </a:t>
            </a:r>
            <a:r>
              <a:rPr lang="en-US" dirty="0" err="1" smtClean="0"/>
              <a:t>technopreneur</a:t>
            </a:r>
            <a:endParaRPr lang="en-US" dirty="0" smtClean="0"/>
          </a:p>
          <a:p>
            <a:pPr lvl="0"/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luaran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pengabdian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 smtClean="0"/>
          </a:p>
          <a:p>
            <a:pPr lvl="0"/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kuantitas</a:t>
            </a:r>
            <a:r>
              <a:rPr lang="en-US" dirty="0" smtClean="0"/>
              <a:t> </a:t>
            </a:r>
            <a:r>
              <a:rPr lang="en-US" dirty="0" err="1" smtClean="0"/>
              <a:t>luaran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pengabdian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publikasi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HaKI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penyelenggaraan</a:t>
            </a:r>
            <a:r>
              <a:rPr lang="en-US" dirty="0" smtClean="0">
                <a:sym typeface="Wingdings" pitchFamily="2" charset="2"/>
              </a:rPr>
              <a:t> conference </a:t>
            </a:r>
          </a:p>
          <a:p>
            <a:pPr lvl="0"/>
            <a:r>
              <a:rPr lang="en-US" dirty="0" err="1" smtClean="0">
                <a:sym typeface="Wingdings" pitchFamily="2" charset="2"/>
              </a:rPr>
              <a:t>Meningkatkan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kerjasama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dibidang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penelitian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asosiasi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profesi</a:t>
            </a:r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3144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696200" cy="1295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    Program </a:t>
            </a:r>
            <a:r>
              <a:rPr lang="en-US" sz="4000" dirty="0" err="1" smtClean="0"/>
              <a:t>Kerja</a:t>
            </a:r>
            <a:r>
              <a:rPr lang="en-US" sz="4000" dirty="0" smtClean="0"/>
              <a:t> </a:t>
            </a:r>
            <a:r>
              <a:rPr lang="en-US" sz="4000" dirty="0" err="1" smtClean="0"/>
              <a:t>Tahun</a:t>
            </a:r>
            <a:r>
              <a:rPr lang="en-US" sz="4000" dirty="0" smtClean="0"/>
              <a:t> 2021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001000" cy="495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err="1" smtClean="0"/>
              <a:t>Penguatan</a:t>
            </a:r>
            <a:r>
              <a:rPr lang="en-US" dirty="0" smtClean="0"/>
              <a:t> </a:t>
            </a:r>
            <a:r>
              <a:rPr lang="en-US" dirty="0" err="1" smtClean="0"/>
              <a:t>Laboratorium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,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endParaRPr lang="en-US" dirty="0" smtClean="0"/>
          </a:p>
          <a:p>
            <a:pPr lvl="0"/>
            <a:r>
              <a:rPr lang="en-US" dirty="0" err="1" smtClean="0"/>
              <a:t>Akreditasi</a:t>
            </a:r>
            <a:r>
              <a:rPr lang="en-US" dirty="0" smtClean="0"/>
              <a:t> </a:t>
            </a:r>
            <a:r>
              <a:rPr lang="en-US" dirty="0" err="1" smtClean="0"/>
              <a:t>Laboratorium</a:t>
            </a:r>
            <a:r>
              <a:rPr lang="en-US" dirty="0" smtClean="0"/>
              <a:t> </a:t>
            </a:r>
            <a:r>
              <a:rPr lang="en-US" dirty="0" err="1" smtClean="0"/>
              <a:t>Polimer</a:t>
            </a:r>
            <a:endParaRPr lang="en-US" dirty="0" smtClean="0"/>
          </a:p>
          <a:p>
            <a:pPr lvl="0"/>
            <a:r>
              <a:rPr lang="en-US" dirty="0" err="1" smtClean="0"/>
              <a:t>Implementasi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Gudang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Kimia, </a:t>
            </a:r>
            <a:r>
              <a:rPr lang="en-US" dirty="0" err="1" smtClean="0"/>
              <a:t>Gudang</a:t>
            </a:r>
            <a:r>
              <a:rPr lang="en-US" dirty="0" smtClean="0"/>
              <a:t> B3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Kimia </a:t>
            </a:r>
            <a:r>
              <a:rPr lang="en-US" dirty="0" err="1" smtClean="0"/>
              <a:t>Kadaluarsa</a:t>
            </a:r>
            <a:r>
              <a:rPr lang="en-US" dirty="0" smtClean="0"/>
              <a:t>, Unit </a:t>
            </a:r>
            <a:r>
              <a:rPr lang="en-US" dirty="0" err="1" smtClean="0"/>
              <a:t>Netralisasi</a:t>
            </a:r>
            <a:r>
              <a:rPr lang="en-US" dirty="0" smtClean="0"/>
              <a:t> </a:t>
            </a:r>
            <a:r>
              <a:rPr lang="en-US" dirty="0" err="1" smtClean="0"/>
              <a:t>Limbah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Baca </a:t>
            </a:r>
          </a:p>
          <a:p>
            <a:pPr lvl="0"/>
            <a:r>
              <a:rPr lang="en-US" dirty="0" err="1" smtClean="0"/>
              <a:t>Utilisasi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pemeliharaan</a:t>
            </a:r>
            <a:r>
              <a:rPr lang="en-US" dirty="0" smtClean="0"/>
              <a:t> </a:t>
            </a:r>
            <a:r>
              <a:rPr lang="en-US" dirty="0" err="1" smtClean="0"/>
              <a:t>Gedung</a:t>
            </a:r>
            <a:r>
              <a:rPr lang="en-US" dirty="0" smtClean="0"/>
              <a:t> M </a:t>
            </a:r>
            <a:r>
              <a:rPr lang="en-US" dirty="0" err="1" smtClean="0"/>
              <a:t>beserta</a:t>
            </a:r>
            <a:r>
              <a:rPr lang="en-US" dirty="0" smtClean="0"/>
              <a:t> </a:t>
            </a: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kelengkapannya</a:t>
            </a:r>
            <a:endParaRPr lang="en-US" dirty="0" smtClean="0"/>
          </a:p>
          <a:p>
            <a:pPr lvl="0"/>
            <a:r>
              <a:rPr lang="en-US" dirty="0" err="1" smtClean="0">
                <a:sym typeface="Wingdings" pitchFamily="2" charset="2"/>
              </a:rPr>
              <a:t>Utilisasi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ruang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kuliah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blok</a:t>
            </a:r>
            <a:r>
              <a:rPr lang="en-US" dirty="0" smtClean="0">
                <a:sym typeface="Wingdings" pitchFamily="2" charset="2"/>
              </a:rPr>
              <a:t> J09 </a:t>
            </a:r>
            <a:r>
              <a:rPr lang="en-US" dirty="0" err="1" smtClean="0">
                <a:sym typeface="Wingdings" pitchFamily="2" charset="2"/>
              </a:rPr>
              <a:t>dua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lantai</a:t>
            </a:r>
            <a:endParaRPr lang="en-US" dirty="0" smtClean="0"/>
          </a:p>
          <a:p>
            <a:pPr lvl="0"/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SDM </a:t>
            </a:r>
            <a:r>
              <a:rPr lang="en-US" dirty="0" err="1" smtClean="0"/>
              <a:t>Kependidikan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non </a:t>
            </a:r>
            <a:r>
              <a:rPr lang="en-US" dirty="0" err="1" smtClean="0"/>
              <a:t>Kependidikan</a:t>
            </a:r>
            <a:r>
              <a:rPr lang="en-US" dirty="0" smtClean="0"/>
              <a:t>: K3, Software, </a:t>
            </a:r>
            <a:r>
              <a:rPr lang="en-US" dirty="0" err="1" smtClean="0"/>
              <a:t>HaKI</a:t>
            </a:r>
            <a:r>
              <a:rPr lang="en-US" dirty="0" smtClean="0"/>
              <a:t>, </a:t>
            </a:r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r>
              <a:rPr lang="en-US" dirty="0" smtClean="0"/>
              <a:t>,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Pengarsipan</a:t>
            </a:r>
            <a:endParaRPr lang="en-US" dirty="0" smtClean="0"/>
          </a:p>
          <a:p>
            <a:pPr lvl="0"/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lulusan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sertifikat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pendamping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ijazah</a:t>
            </a:r>
            <a:r>
              <a:rPr lang="en-US" dirty="0" smtClean="0"/>
              <a:t>: </a:t>
            </a:r>
            <a:r>
              <a:rPr lang="en-US" dirty="0" err="1" smtClean="0"/>
              <a:t>sertifikasi</a:t>
            </a:r>
            <a:r>
              <a:rPr lang="en-US" dirty="0" smtClean="0"/>
              <a:t> K3, PKM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bimbingan</a:t>
            </a:r>
            <a:r>
              <a:rPr lang="en-US" dirty="0" smtClean="0"/>
              <a:t> </a:t>
            </a:r>
            <a:r>
              <a:rPr lang="en-US" dirty="0" err="1" smtClean="0"/>
              <a:t>technopreneur</a:t>
            </a:r>
            <a:endParaRPr lang="en-US" dirty="0" smtClean="0"/>
          </a:p>
          <a:p>
            <a:pPr lvl="0"/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luaran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pengabdian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 smtClean="0"/>
          </a:p>
          <a:p>
            <a:pPr lvl="0"/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kuantitas</a:t>
            </a:r>
            <a:r>
              <a:rPr lang="en-US" dirty="0" smtClean="0"/>
              <a:t> </a:t>
            </a:r>
            <a:r>
              <a:rPr lang="en-US" dirty="0" err="1" smtClean="0"/>
              <a:t>luaran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pengabdian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publikasi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HaKI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penyelenggaraan</a:t>
            </a:r>
            <a:r>
              <a:rPr lang="en-US" dirty="0" smtClean="0">
                <a:sym typeface="Wingdings" pitchFamily="2" charset="2"/>
              </a:rPr>
              <a:t> conference </a:t>
            </a:r>
          </a:p>
          <a:p>
            <a:pPr lvl="0"/>
            <a:r>
              <a:rPr lang="en-US" dirty="0" err="1" smtClean="0">
                <a:sym typeface="Wingdings" pitchFamily="2" charset="2"/>
              </a:rPr>
              <a:t>Meningkatkan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kerjasama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dibidang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penelitian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asosiasi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profesi</a:t>
            </a:r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3152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7315200" cy="259502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Prodi </a:t>
            </a:r>
            <a:r>
              <a:rPr lang="en-US" dirty="0" err="1" smtClean="0"/>
              <a:t>Teknik</a:t>
            </a:r>
            <a:r>
              <a:rPr lang="en-US" dirty="0" smtClean="0"/>
              <a:t> Kimia : Full </a:t>
            </a:r>
            <a:r>
              <a:rPr lang="en-US" dirty="0" err="1" smtClean="0"/>
              <a:t>Acreditation</a:t>
            </a:r>
            <a:r>
              <a:rPr lang="en-US" dirty="0" smtClean="0"/>
              <a:t> IABEE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98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7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9938" name="Picture 2" descr="E:\DEPARTEMEN TEKNIK KIMIA USU\WEBSITE\IMG-20170324-WA00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"/>
          <a:stretch/>
        </p:blipFill>
        <p:spPr bwMode="auto">
          <a:xfrm>
            <a:off x="-66016" y="76200"/>
            <a:ext cx="9210016" cy="669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50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2895600" cy="773097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/>
              <a:t>Mahasiswa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45920"/>
            <a:ext cx="7848600" cy="46329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5720" indent="0">
              <a:buNone/>
            </a:pPr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aktif</a:t>
            </a:r>
            <a:r>
              <a:rPr lang="en-US" sz="2800" dirty="0" smtClean="0"/>
              <a:t> 541 orang </a:t>
            </a:r>
          </a:p>
          <a:p>
            <a:endParaRPr lang="en-US" sz="2800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Picture 3" descr="D:\MAYA SARAH\Foto apple 10 april jul 17\113APPLE\IMG_333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37685"/>
            <a:ext cx="3523813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5998"/>
            <a:ext cx="458152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D:\MAYA SARAH\Apple 26 feb 2018\IMG_605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62199"/>
            <a:ext cx="3115945" cy="2011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D:\MAYA SARAH\Apple 26 feb 2018\IMG_600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"/>
            <a:ext cx="2209800" cy="213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36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010400" cy="12954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Dosen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Tenaga</a:t>
            </a:r>
            <a:r>
              <a:rPr lang="en-US" b="1" dirty="0" smtClean="0"/>
              <a:t> non </a:t>
            </a:r>
            <a:r>
              <a:rPr lang="en-US" b="1" dirty="0" err="1" smtClean="0"/>
              <a:t>Kependidikan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2438400"/>
            <a:ext cx="3124200" cy="2438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err="1"/>
              <a:t>Dosen</a:t>
            </a:r>
            <a:r>
              <a:rPr lang="en-US" sz="2800" dirty="0"/>
              <a:t> 29 </a:t>
            </a:r>
            <a:r>
              <a:rPr lang="en-US" sz="2800" dirty="0" smtClean="0"/>
              <a:t>orang </a:t>
            </a:r>
          </a:p>
          <a:p>
            <a:r>
              <a:rPr lang="en-US" sz="2800" dirty="0" err="1" smtClean="0"/>
              <a:t>Tenaga</a:t>
            </a:r>
            <a:r>
              <a:rPr lang="en-US" sz="2800" dirty="0" smtClean="0"/>
              <a:t> non </a:t>
            </a:r>
            <a:r>
              <a:rPr lang="en-US" sz="2800" dirty="0" err="1" smtClean="0"/>
              <a:t>Kependidikan</a:t>
            </a:r>
            <a:r>
              <a:rPr lang="en-US" sz="2800" dirty="0" smtClean="0"/>
              <a:t> </a:t>
            </a:r>
            <a:r>
              <a:rPr lang="en-US" sz="2800" dirty="0"/>
              <a:t>4 </a:t>
            </a:r>
            <a:r>
              <a:rPr lang="en-US" sz="2800" dirty="0" smtClean="0"/>
              <a:t>orang </a:t>
            </a:r>
          </a:p>
          <a:p>
            <a:r>
              <a:rPr lang="en-US" sz="2800" dirty="0" err="1" smtClean="0"/>
              <a:t>Laboran</a:t>
            </a:r>
            <a:r>
              <a:rPr lang="en-US" sz="2800" dirty="0" smtClean="0"/>
              <a:t> </a:t>
            </a:r>
            <a:r>
              <a:rPr lang="en-US" sz="2800" dirty="0"/>
              <a:t>1 orang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694" y="1447800"/>
            <a:ext cx="5144637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694" y="4038600"/>
            <a:ext cx="5144637" cy="2194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26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0"/>
            <a:ext cx="9143999" cy="135255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latin typeface="Arial Black" pitchFamily="34" charset="0"/>
              </a:rPr>
              <a:t>Kurikulum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Teknik</a:t>
            </a:r>
            <a:r>
              <a:rPr lang="en-US" dirty="0" smtClean="0">
                <a:latin typeface="Arial Black" pitchFamily="34" charset="0"/>
              </a:rPr>
              <a:t> Kimia USU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3810000" cy="13716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3200" dirty="0" err="1"/>
              <a:t>M</a:t>
            </a:r>
            <a:r>
              <a:rPr lang="en-US" sz="3200" dirty="0" err="1" smtClean="0"/>
              <a:t>ahasiswa</a:t>
            </a:r>
            <a:r>
              <a:rPr lang="en-US" sz="3200" dirty="0" smtClean="0"/>
              <a:t>  </a:t>
            </a:r>
            <a:r>
              <a:rPr lang="en-US" sz="3200" dirty="0" err="1" smtClean="0"/>
              <a:t>Angkatan</a:t>
            </a:r>
            <a:r>
              <a:rPr lang="en-US" sz="3200" dirty="0" smtClean="0"/>
              <a:t> </a:t>
            </a:r>
            <a:r>
              <a:rPr lang="en-US" sz="3200" dirty="0" err="1" smtClean="0"/>
              <a:t>Tahun</a:t>
            </a:r>
            <a:r>
              <a:rPr lang="en-US" sz="3200" dirty="0" smtClean="0"/>
              <a:t> 2012, 2013, 2014, 2015 </a:t>
            </a:r>
            <a:r>
              <a:rPr lang="en-US" sz="3200" dirty="0" err="1" smtClean="0"/>
              <a:t>dan</a:t>
            </a:r>
            <a:r>
              <a:rPr lang="en-US" sz="3200" dirty="0" smtClean="0"/>
              <a:t> 2016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15583766"/>
              </p:ext>
            </p:extLst>
          </p:nvPr>
        </p:nvGraphicFramePr>
        <p:xfrm>
          <a:off x="1295400" y="18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37699500"/>
              </p:ext>
            </p:extLst>
          </p:nvPr>
        </p:nvGraphicFramePr>
        <p:xfrm>
          <a:off x="457200" y="1219200"/>
          <a:ext cx="8077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4267200" y="4419600"/>
            <a:ext cx="40386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3200" dirty="0" err="1" smtClean="0">
                <a:sym typeface="Wingdings" pitchFamily="2" charset="2"/>
              </a:rPr>
              <a:t>Mahasiswa</a:t>
            </a:r>
            <a:r>
              <a:rPr lang="en-US" sz="3200" dirty="0" smtClean="0">
                <a:sym typeface="Wingdings" pitchFamily="2" charset="2"/>
              </a:rPr>
              <a:t> </a:t>
            </a:r>
            <a:r>
              <a:rPr lang="en-US" sz="3200" dirty="0" err="1" smtClean="0">
                <a:sym typeface="Wingdings" pitchFamily="2" charset="2"/>
              </a:rPr>
              <a:t>Angkatan</a:t>
            </a:r>
            <a:r>
              <a:rPr lang="en-US" sz="3200" dirty="0" smtClean="0">
                <a:sym typeface="Wingdings" pitchFamily="2" charset="2"/>
              </a:rPr>
              <a:t> </a:t>
            </a:r>
            <a:r>
              <a:rPr lang="en-US" sz="3200" dirty="0" err="1" smtClean="0">
                <a:sym typeface="Wingdings" pitchFamily="2" charset="2"/>
              </a:rPr>
              <a:t>Tahun</a:t>
            </a:r>
            <a:r>
              <a:rPr lang="en-US" sz="3200" dirty="0" smtClean="0">
                <a:sym typeface="Wingdings" pitchFamily="2" charset="2"/>
              </a:rPr>
              <a:t> 2017 </a:t>
            </a:r>
            <a:r>
              <a:rPr lang="en-US" sz="3200" dirty="0" err="1" smtClean="0">
                <a:sym typeface="Wingdings" pitchFamily="2" charset="2"/>
              </a:rPr>
              <a:t>dan</a:t>
            </a:r>
            <a:r>
              <a:rPr lang="en-US" sz="3200" dirty="0" smtClean="0">
                <a:sym typeface="Wingdings" pitchFamily="2" charset="2"/>
              </a:rPr>
              <a:t> </a:t>
            </a:r>
            <a:r>
              <a:rPr lang="en-US" sz="3200" dirty="0" err="1" smtClean="0">
                <a:sym typeface="Wingdings" pitchFamily="2" charset="2"/>
              </a:rPr>
              <a:t>seterusnya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891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315200" cy="1154097"/>
          </a:xfrm>
        </p:spPr>
        <p:txBody>
          <a:bodyPr/>
          <a:lstStyle/>
          <a:p>
            <a:r>
              <a:rPr lang="en-US" dirty="0" smtClean="0"/>
              <a:t>Mata </a:t>
            </a:r>
            <a:r>
              <a:rPr lang="en-US" dirty="0" err="1" smtClean="0"/>
              <a:t>Kuliah</a:t>
            </a:r>
            <a:r>
              <a:rPr lang="en-US" dirty="0" smtClean="0"/>
              <a:t> TALENTA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1"/>
            <a:ext cx="7315200" cy="4632960"/>
          </a:xfrm>
        </p:spPr>
        <p:txBody>
          <a:bodyPr/>
          <a:lstStyle/>
          <a:p>
            <a:r>
              <a:rPr lang="en-US" dirty="0" err="1" smtClean="0"/>
              <a:t>Teknologi</a:t>
            </a:r>
            <a:r>
              <a:rPr lang="en-US" dirty="0" smtClean="0"/>
              <a:t> Pulp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endParaRPr lang="en-US" dirty="0" smtClean="0"/>
          </a:p>
          <a:p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Minyak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Gas </a:t>
            </a:r>
            <a:r>
              <a:rPr lang="en-US" dirty="0" err="1" smtClean="0"/>
              <a:t>Alam</a:t>
            </a:r>
            <a:endParaRPr lang="en-US" dirty="0" smtClean="0"/>
          </a:p>
          <a:p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Oleokimia</a:t>
            </a:r>
            <a:endParaRPr lang="en-US" dirty="0" smtClean="0"/>
          </a:p>
          <a:p>
            <a:r>
              <a:rPr lang="en-US" dirty="0" err="1" smtClean="0"/>
              <a:t>Energi</a:t>
            </a:r>
            <a:r>
              <a:rPr lang="en-US" dirty="0" smtClean="0"/>
              <a:t> </a:t>
            </a:r>
            <a:r>
              <a:rPr lang="en-US" dirty="0" err="1" smtClean="0"/>
              <a:t>Terbarukan</a:t>
            </a:r>
            <a:endParaRPr lang="en-US" dirty="0" smtClean="0"/>
          </a:p>
          <a:p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Pengeringan</a:t>
            </a:r>
            <a:endParaRPr lang="en-US" dirty="0" smtClean="0"/>
          </a:p>
          <a:p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Adsorpsi</a:t>
            </a:r>
            <a:endParaRPr lang="en-US" dirty="0" smtClean="0"/>
          </a:p>
          <a:p>
            <a:r>
              <a:rPr lang="en-US" dirty="0" err="1" smtClean="0"/>
              <a:t>Bioreaktor</a:t>
            </a:r>
            <a:endParaRPr lang="en-US" dirty="0" smtClean="0"/>
          </a:p>
          <a:p>
            <a:r>
              <a:rPr lang="en-US" dirty="0" err="1" smtClean="0"/>
              <a:t>dll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70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315200" cy="1752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      </a:t>
            </a:r>
            <a:r>
              <a:rPr lang="en-US" sz="5400" b="1" dirty="0" err="1" smtClean="0"/>
              <a:t>Profil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Lulusan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86000"/>
            <a:ext cx="7543800" cy="40233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 err="1"/>
              <a:t>Lulusan</a:t>
            </a:r>
            <a:r>
              <a:rPr lang="en-US" sz="2800" dirty="0"/>
              <a:t> </a:t>
            </a:r>
            <a:r>
              <a:rPr lang="en-US" sz="2800" dirty="0" err="1"/>
              <a:t>mampu</a:t>
            </a:r>
            <a:r>
              <a:rPr lang="en-US" sz="2800" dirty="0"/>
              <a:t> </a:t>
            </a:r>
            <a:r>
              <a:rPr lang="en-US" sz="2800" dirty="0" err="1"/>
              <a:t>berperan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menerapkan</a:t>
            </a:r>
            <a:r>
              <a:rPr lang="en-US" sz="2800" dirty="0"/>
              <a:t> </a:t>
            </a:r>
            <a:r>
              <a:rPr lang="en-US" sz="2800" dirty="0" err="1"/>
              <a:t>pengetahuan</a:t>
            </a:r>
            <a:r>
              <a:rPr lang="en-US" sz="2800" dirty="0"/>
              <a:t> </a:t>
            </a:r>
            <a:r>
              <a:rPr lang="en-US" sz="2800" dirty="0" err="1"/>
              <a:t>teknik</a:t>
            </a:r>
            <a:r>
              <a:rPr lang="en-US" sz="2800" dirty="0"/>
              <a:t> </a:t>
            </a:r>
            <a:r>
              <a:rPr lang="en-US" sz="2800" dirty="0" err="1"/>
              <a:t>kimia</a:t>
            </a:r>
            <a:r>
              <a:rPr lang="en-US" sz="2800" dirty="0"/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pertimbangan</a:t>
            </a:r>
            <a:r>
              <a:rPr lang="en-US" sz="2800" dirty="0"/>
              <a:t> </a:t>
            </a:r>
            <a:r>
              <a:rPr lang="en-US" sz="2800" dirty="0" err="1"/>
              <a:t>aspek-aspek</a:t>
            </a:r>
            <a:r>
              <a:rPr lang="en-US" sz="2800" dirty="0"/>
              <a:t> </a:t>
            </a:r>
            <a:r>
              <a:rPr lang="en-US" sz="2800" dirty="0" err="1"/>
              <a:t>keteknikan</a:t>
            </a:r>
            <a:r>
              <a:rPr lang="en-US" sz="2800" dirty="0"/>
              <a:t>, </a:t>
            </a:r>
            <a:r>
              <a:rPr lang="en-US" sz="2800" dirty="0" err="1"/>
              <a:t>sosial</a:t>
            </a:r>
            <a:r>
              <a:rPr lang="en-US" sz="2800" dirty="0"/>
              <a:t> </a:t>
            </a:r>
            <a:r>
              <a:rPr lang="en-US" sz="2800" dirty="0" err="1"/>
              <a:t>ekonomi</a:t>
            </a:r>
            <a:r>
              <a:rPr lang="en-US" sz="2800" dirty="0"/>
              <a:t>, </a:t>
            </a:r>
            <a:r>
              <a:rPr lang="en-US" sz="2800" dirty="0" err="1"/>
              <a:t>kesehatan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keselamatan</a:t>
            </a:r>
            <a:r>
              <a:rPr lang="en-US" sz="2800" dirty="0"/>
              <a:t> </a:t>
            </a:r>
            <a:r>
              <a:rPr lang="en-US" sz="2800" dirty="0" err="1"/>
              <a:t>kerja</a:t>
            </a:r>
            <a:r>
              <a:rPr lang="en-US" sz="2800" dirty="0"/>
              <a:t>, </a:t>
            </a:r>
            <a:r>
              <a:rPr lang="en-US" sz="2800" dirty="0" err="1"/>
              <a:t>energi</a:t>
            </a:r>
            <a:r>
              <a:rPr lang="en-US" sz="2800" dirty="0"/>
              <a:t>, </a:t>
            </a:r>
            <a:r>
              <a:rPr lang="en-US" sz="2800" dirty="0" err="1"/>
              <a:t>lingkungan</a:t>
            </a:r>
            <a:r>
              <a:rPr lang="en-US" sz="2800" dirty="0"/>
              <a:t>, </a:t>
            </a:r>
            <a:r>
              <a:rPr lang="en-US" sz="2800" dirty="0" err="1"/>
              <a:t>keberlanjutan</a:t>
            </a:r>
            <a:r>
              <a:rPr lang="en-US" sz="2800" dirty="0"/>
              <a:t>, </a:t>
            </a:r>
            <a:r>
              <a:rPr lang="en-US" sz="2800" dirty="0" err="1"/>
              <a:t>etika</a:t>
            </a:r>
            <a:r>
              <a:rPr lang="en-US" sz="2800" dirty="0"/>
              <a:t> </a:t>
            </a:r>
            <a:r>
              <a:rPr lang="en-US" sz="2800" dirty="0" err="1"/>
              <a:t>profesi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mampu</a:t>
            </a:r>
            <a:r>
              <a:rPr lang="en-US" sz="2800" dirty="0"/>
              <a:t> </a:t>
            </a:r>
            <a:r>
              <a:rPr lang="en-US" sz="2800" dirty="0" err="1"/>
              <a:t>mengembangkan</a:t>
            </a:r>
            <a:r>
              <a:rPr lang="en-US" sz="2800" dirty="0"/>
              <a:t> </a:t>
            </a:r>
            <a:r>
              <a:rPr lang="en-US" sz="2800" dirty="0" err="1"/>
              <a:t>diri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terus</a:t>
            </a:r>
            <a:r>
              <a:rPr lang="en-US" sz="2800" dirty="0"/>
              <a:t> </a:t>
            </a:r>
            <a:r>
              <a:rPr lang="en-US" sz="2800" dirty="0" err="1"/>
              <a:t>menerus</a:t>
            </a:r>
            <a:r>
              <a:rPr lang="en-US" sz="2800" dirty="0"/>
              <a:t>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bekerja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tim</a:t>
            </a:r>
            <a:r>
              <a:rPr lang="en-US" sz="2800" dirty="0"/>
              <a:t> </a:t>
            </a:r>
            <a:r>
              <a:rPr lang="en-US" sz="2800" dirty="0" err="1" smtClean="0"/>
              <a:t>multidisiplin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655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6248400" cy="1154097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i="1" dirty="0" err="1" smtClean="0"/>
              <a:t>Capaian</a:t>
            </a:r>
            <a:r>
              <a:rPr lang="en-US" b="1" i="1" dirty="0" smtClean="0"/>
              <a:t> </a:t>
            </a:r>
            <a:r>
              <a:rPr lang="en-US" b="1" i="1" dirty="0" err="1" smtClean="0"/>
              <a:t>Pembelajaran</a:t>
            </a:r>
            <a:r>
              <a:rPr lang="en-US" b="1" i="1" dirty="0" smtClean="0"/>
              <a:t> (1)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8862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menerapkan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pengetahuan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matematika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pengetahuan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alam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atau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sains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teknologi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teknik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informasi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menyeluruh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prinsip-prinsip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teknik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kimia</a:t>
            </a:r>
            <a:endParaRPr lang="en-US" b="1" dirty="0">
              <a:solidFill>
                <a:srgbClr val="FF0000"/>
              </a:solidFill>
            </a:endParaRPr>
          </a:p>
          <a:p>
            <a:pPr lvl="0"/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mendisain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,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proses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batasan</a:t>
            </a:r>
            <a:r>
              <a:rPr lang="en-US" dirty="0"/>
              <a:t> </a:t>
            </a:r>
            <a:r>
              <a:rPr lang="en-US" dirty="0" err="1"/>
              <a:t>realistis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, </a:t>
            </a:r>
            <a:r>
              <a:rPr lang="en-US" dirty="0" err="1"/>
              <a:t>ekonomi</a:t>
            </a:r>
            <a:r>
              <a:rPr lang="en-US" dirty="0"/>
              <a:t>, </a:t>
            </a:r>
            <a:r>
              <a:rPr lang="en-US" dirty="0" err="1"/>
              <a:t>lingkungan</a:t>
            </a:r>
            <a:r>
              <a:rPr lang="en-US" dirty="0"/>
              <a:t>, </a:t>
            </a:r>
            <a:r>
              <a:rPr lang="en-US" dirty="0" err="1" smtClean="0"/>
              <a:t>sosial</a:t>
            </a:r>
            <a:r>
              <a:rPr lang="en-US" dirty="0"/>
              <a:t>,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,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keselamatan</a:t>
            </a:r>
            <a:r>
              <a:rPr lang="en-US" dirty="0"/>
              <a:t>, </a:t>
            </a:r>
            <a:r>
              <a:rPr lang="en-US" dirty="0" err="1" smtClean="0"/>
              <a:t>energi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keberlanjutan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yang </a:t>
            </a:r>
            <a:r>
              <a:rPr lang="en-US" dirty="0" err="1"/>
              <a:t>diharapkan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mengenali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atau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memanfaatkan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potensi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sumber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daya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lokal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nasional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mempertimbangkan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, </a:t>
            </a:r>
            <a:r>
              <a:rPr lang="en-US" dirty="0" err="1"/>
              <a:t>ekonomi</a:t>
            </a:r>
            <a:r>
              <a:rPr lang="en-US" dirty="0"/>
              <a:t>, </a:t>
            </a:r>
            <a:r>
              <a:rPr lang="en-US" dirty="0" err="1"/>
              <a:t>lingkungan</a:t>
            </a:r>
            <a:r>
              <a:rPr lang="en-US" dirty="0"/>
              <a:t>, </a:t>
            </a:r>
            <a:r>
              <a:rPr lang="en-US" dirty="0" err="1" smtClean="0"/>
              <a:t>sosial</a:t>
            </a:r>
            <a:r>
              <a:rPr lang="en-US" dirty="0"/>
              <a:t>,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,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keselamatan</a:t>
            </a:r>
            <a:r>
              <a:rPr lang="en-US" dirty="0"/>
              <a:t>,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keberlanjutan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78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408</TotalTime>
  <Words>1287</Words>
  <Application>Microsoft Office PowerPoint</Application>
  <PresentationFormat>On-screen Show (4:3)</PresentationFormat>
  <Paragraphs>139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Perspective</vt:lpstr>
      <vt:lpstr>Capaian dan Persiapan Departemen Teknik Kimia dalam Akreditasi IABEE</vt:lpstr>
      <vt:lpstr>Isi Presentasi</vt:lpstr>
      <vt:lpstr>PowerPoint Presentation</vt:lpstr>
      <vt:lpstr>Mahasiswa</vt:lpstr>
      <vt:lpstr>Dosen dan Tenaga non Kependidikan</vt:lpstr>
      <vt:lpstr>Kurikulum Teknik Kimia USU</vt:lpstr>
      <vt:lpstr>Mata Kuliah TALENTA</vt:lpstr>
      <vt:lpstr>      Profil Lulusan</vt:lpstr>
      <vt:lpstr>Capaian Pembelajaran (1)</vt:lpstr>
      <vt:lpstr>Capaian Pembelajaran (2)</vt:lpstr>
      <vt:lpstr>Capaian Pembelajaran (3)</vt:lpstr>
      <vt:lpstr>Akreditasi Internasional IABEE  Teknik Kimia USU</vt:lpstr>
      <vt:lpstr>Mengapa perlu Akreditasi Internasional?</vt:lpstr>
      <vt:lpstr>      Mengapa IABEE?</vt:lpstr>
      <vt:lpstr>      Akreditasi IABEE</vt:lpstr>
      <vt:lpstr>2 Tipe Akreditasi IABEE</vt:lpstr>
      <vt:lpstr>Capaian Departemen Teknik Kimia</vt:lpstr>
      <vt:lpstr> Tahun 2017</vt:lpstr>
      <vt:lpstr>Rekomendasi assessment</vt:lpstr>
      <vt:lpstr>      Tahun 2018 (hingga April) </vt:lpstr>
      <vt:lpstr>PowerPoint Presentation</vt:lpstr>
      <vt:lpstr>Rencana Kerja Tahun 2018 - 2021  </vt:lpstr>
      <vt:lpstr>     Program Kerja Tahun 2018</vt:lpstr>
      <vt:lpstr>     Program Kerja Tahun 2019</vt:lpstr>
      <vt:lpstr>     Program Kerja Tahun 2020</vt:lpstr>
      <vt:lpstr>     Program Kerja Tahun 2021</vt:lpstr>
      <vt:lpstr>Prodi Teknik Kimia : Full Acreditation IABEE</vt:lpstr>
      <vt:lpstr>Terima kasih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Capaian dan Persiapan Departemen Teknik Kimia dalam Akreditasi IABEE</dc:title>
  <dc:creator>Hp</dc:creator>
  <cp:lastModifiedBy>Hp</cp:lastModifiedBy>
  <cp:revision>38</cp:revision>
  <dcterms:created xsi:type="dcterms:W3CDTF">2018-04-26T12:45:44Z</dcterms:created>
  <dcterms:modified xsi:type="dcterms:W3CDTF">2018-04-27T04:17:04Z</dcterms:modified>
</cp:coreProperties>
</file>